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4" r:id="rId2"/>
    <p:sldId id="282" r:id="rId3"/>
    <p:sldId id="258" r:id="rId4"/>
    <p:sldId id="259" r:id="rId5"/>
    <p:sldId id="283" r:id="rId6"/>
    <p:sldId id="285" r:id="rId7"/>
    <p:sldId id="284" r:id="rId8"/>
    <p:sldId id="278" r:id="rId9"/>
    <p:sldId id="279" r:id="rId10"/>
    <p:sldId id="280" r:id="rId11"/>
    <p:sldId id="281" r:id="rId12"/>
    <p:sldId id="260" r:id="rId13"/>
    <p:sldId id="261" r:id="rId14"/>
    <p:sldId id="264" r:id="rId15"/>
    <p:sldId id="275" r:id="rId16"/>
    <p:sldId id="262" r:id="rId17"/>
    <p:sldId id="267" r:id="rId18"/>
    <p:sldId id="270" r:id="rId19"/>
    <p:sldId id="263" r:id="rId20"/>
    <p:sldId id="265" r:id="rId21"/>
    <p:sldId id="266" r:id="rId22"/>
    <p:sldId id="268" r:id="rId23"/>
    <p:sldId id="269" r:id="rId24"/>
    <p:sldId id="271"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474786890576732E-2"/>
          <c:y val="0.13123699815300871"/>
          <c:w val="0.86306614286627958"/>
          <c:h val="0.6684492563429848"/>
        </c:manualLayout>
      </c:layout>
      <c:barChart>
        <c:barDir val="col"/>
        <c:grouping val="clustered"/>
        <c:varyColors val="0"/>
        <c:ser>
          <c:idx val="0"/>
          <c:order val="0"/>
          <c:tx>
            <c:strRef>
              <c:f>Sheet1!$D$13</c:f>
              <c:strCache>
                <c:ptCount val="1"/>
                <c:pt idx="0">
                  <c:v>Pre Intervention</c:v>
                </c:pt>
              </c:strCache>
            </c:strRef>
          </c:tx>
          <c:spPr>
            <a:solidFill>
              <a:schemeClr val="accent6">
                <a:lumMod val="5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Sheet1!$C$14:$C$20</c:f>
              <c:strCache>
                <c:ptCount val="7"/>
                <c:pt idx="0">
                  <c:v>2003(18)</c:v>
                </c:pt>
                <c:pt idx="1">
                  <c:v>2004(95)</c:v>
                </c:pt>
                <c:pt idx="2">
                  <c:v>2005(108)</c:v>
                </c:pt>
                <c:pt idx="3">
                  <c:v>2006(33)</c:v>
                </c:pt>
                <c:pt idx="4">
                  <c:v>2007(96)</c:v>
                </c:pt>
                <c:pt idx="5">
                  <c:v>2008(73)</c:v>
                </c:pt>
                <c:pt idx="6">
                  <c:v>2009(45)</c:v>
                </c:pt>
              </c:strCache>
            </c:strRef>
          </c:cat>
          <c:val>
            <c:numRef>
              <c:f>Sheet1!$D$14:$D$20</c:f>
              <c:numCache>
                <c:formatCode>General</c:formatCode>
                <c:ptCount val="7"/>
                <c:pt idx="0">
                  <c:v>124</c:v>
                </c:pt>
                <c:pt idx="1">
                  <c:v>519</c:v>
                </c:pt>
                <c:pt idx="2">
                  <c:v>447</c:v>
                </c:pt>
                <c:pt idx="3">
                  <c:v>118</c:v>
                </c:pt>
                <c:pt idx="4">
                  <c:v>497</c:v>
                </c:pt>
                <c:pt idx="5">
                  <c:v>184</c:v>
                </c:pt>
                <c:pt idx="6">
                  <c:v>92</c:v>
                </c:pt>
              </c:numCache>
            </c:numRef>
          </c:val>
        </c:ser>
        <c:ser>
          <c:idx val="1"/>
          <c:order val="1"/>
          <c:tx>
            <c:strRef>
              <c:f>Sheet1!$E$13</c:f>
              <c:strCache>
                <c:ptCount val="1"/>
                <c:pt idx="0">
                  <c:v>Post Intervention</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Sheet1!$C$14:$C$20</c:f>
              <c:strCache>
                <c:ptCount val="7"/>
                <c:pt idx="0">
                  <c:v>2003(18)</c:v>
                </c:pt>
                <c:pt idx="1">
                  <c:v>2004(95)</c:v>
                </c:pt>
                <c:pt idx="2">
                  <c:v>2005(108)</c:v>
                </c:pt>
                <c:pt idx="3">
                  <c:v>2006(33)</c:v>
                </c:pt>
                <c:pt idx="4">
                  <c:v>2007(96)</c:v>
                </c:pt>
                <c:pt idx="5">
                  <c:v>2008(73)</c:v>
                </c:pt>
                <c:pt idx="6">
                  <c:v>2009(45)</c:v>
                </c:pt>
              </c:strCache>
            </c:strRef>
          </c:cat>
          <c:val>
            <c:numRef>
              <c:f>Sheet1!$E$14:$E$20</c:f>
              <c:numCache>
                <c:formatCode>General</c:formatCode>
                <c:ptCount val="7"/>
                <c:pt idx="0">
                  <c:v>58</c:v>
                </c:pt>
                <c:pt idx="1">
                  <c:v>225</c:v>
                </c:pt>
                <c:pt idx="2">
                  <c:v>195</c:v>
                </c:pt>
                <c:pt idx="3">
                  <c:v>71</c:v>
                </c:pt>
                <c:pt idx="4">
                  <c:v>184</c:v>
                </c:pt>
                <c:pt idx="5">
                  <c:v>26</c:v>
                </c:pt>
                <c:pt idx="6">
                  <c:v>11</c:v>
                </c:pt>
              </c:numCache>
            </c:numRef>
          </c:val>
        </c:ser>
        <c:dLbls>
          <c:showLegendKey val="0"/>
          <c:showVal val="0"/>
          <c:showCatName val="0"/>
          <c:showSerName val="0"/>
          <c:showPercent val="0"/>
          <c:showBubbleSize val="0"/>
        </c:dLbls>
        <c:gapWidth val="150"/>
        <c:axId val="33523200"/>
        <c:axId val="33524736"/>
      </c:barChart>
      <c:catAx>
        <c:axId val="33523200"/>
        <c:scaling>
          <c:orientation val="minMax"/>
        </c:scaling>
        <c:delete val="0"/>
        <c:axPos val="b"/>
        <c:majorTickMark val="none"/>
        <c:minorTickMark val="none"/>
        <c:tickLblPos val="nextTo"/>
        <c:txPr>
          <a:bodyPr/>
          <a:lstStyle/>
          <a:p>
            <a:pPr>
              <a:defRPr sz="1800"/>
            </a:pPr>
            <a:endParaRPr lang="en-US"/>
          </a:p>
        </c:txPr>
        <c:crossAx val="33524736"/>
        <c:crosses val="autoZero"/>
        <c:auto val="1"/>
        <c:lblAlgn val="ctr"/>
        <c:lblOffset val="100"/>
        <c:noMultiLvlLbl val="0"/>
      </c:catAx>
      <c:valAx>
        <c:axId val="33524736"/>
        <c:scaling>
          <c:orientation val="minMax"/>
        </c:scaling>
        <c:delete val="0"/>
        <c:axPos val="l"/>
        <c:majorGridlines/>
        <c:title>
          <c:tx>
            <c:rich>
              <a:bodyPr/>
              <a:lstStyle/>
              <a:p>
                <a:pPr>
                  <a:defRPr sz="1800"/>
                </a:pPr>
                <a:r>
                  <a:rPr lang="en-US" sz="1800" dirty="0"/>
                  <a:t>Number of Claims</a:t>
                </a:r>
              </a:p>
            </c:rich>
          </c:tx>
          <c:layout>
            <c:manualLayout>
              <c:xMode val="edge"/>
              <c:yMode val="edge"/>
              <c:x val="0"/>
              <c:y val="0.26765505006316964"/>
            </c:manualLayout>
          </c:layout>
          <c:overlay val="0"/>
        </c:title>
        <c:numFmt formatCode="General" sourceLinked="1"/>
        <c:majorTickMark val="none"/>
        <c:minorTickMark val="none"/>
        <c:tickLblPos val="nextTo"/>
        <c:txPr>
          <a:bodyPr/>
          <a:lstStyle/>
          <a:p>
            <a:pPr>
              <a:defRPr sz="1800"/>
            </a:pPr>
            <a:endParaRPr lang="en-US"/>
          </a:p>
        </c:txPr>
        <c:crossAx val="33523200"/>
        <c:crosses val="autoZero"/>
        <c:crossBetween val="between"/>
      </c:valAx>
    </c:plotArea>
    <c:legend>
      <c:legendPos val="b"/>
      <c:layout/>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4FF1B-33B7-49DD-AF4C-EA6BA5C53176}" type="datetimeFigureOut">
              <a:rPr lang="en-US" smtClean="0"/>
              <a:pPr/>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59F88-DBEB-4EB8-BAA8-87A1310FB4D5}" type="slidenum">
              <a:rPr lang="en-US" smtClean="0"/>
              <a:pPr/>
              <a:t>‹#›</a:t>
            </a:fld>
            <a:endParaRPr lang="en-US"/>
          </a:p>
        </p:txBody>
      </p:sp>
    </p:spTree>
    <p:extLst>
      <p:ext uri="{BB962C8B-B14F-4D97-AF65-F5344CB8AC3E}">
        <p14:creationId xmlns:p14="http://schemas.microsoft.com/office/powerpoint/2010/main" val="62204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wc.ohio.gov/SelfSvcAccountAdmin/secure/default.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bwc.ohio.gov/SelfSvcAccountAdmin/secure/adddsgn-0.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4D3361-2241-48FA-9F18-3603864E4AF7}"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the employer does not agree with the BWC estimate, there will be a process for the employer to contact BWC for a change. Employer will not be able to make this change on-line initially.  There is no penalty if their estimate is low as long as when they true-up, they pay.</a:t>
            </a:r>
          </a:p>
          <a:p>
            <a:endParaRPr lang="en-US" smtClean="0"/>
          </a:p>
          <a:p>
            <a:r>
              <a:rPr lang="en-US" smtClean="0"/>
              <a:t>Annual Certificate will state that it does not guarantee coverage, coverage is based upon premium payment</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E4DC6-03AA-4286-B4CA-805294F3382B}"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ea typeface="ＭＳ Ｐゴシック" pitchFamily="34" charset="-128"/>
                <a:cs typeface="Arial" charset="0"/>
              </a:rPr>
              <a:t>The default installment plan</a:t>
            </a:r>
            <a:r>
              <a:rPr lang="en-US" baseline="0" dirty="0" smtClean="0">
                <a:latin typeface="Arial" charset="0"/>
                <a:ea typeface="ＭＳ Ｐゴシック" pitchFamily="34" charset="-128"/>
                <a:cs typeface="Arial" charset="0"/>
              </a:rPr>
              <a:t> is (monthly)</a:t>
            </a:r>
            <a:endParaRPr lang="en-US" dirty="0" smtClean="0">
              <a:latin typeface="Arial" charset="0"/>
              <a:ea typeface="ＭＳ Ｐゴシック" pitchFamily="34" charset="-128"/>
              <a:cs typeface="Arial" charset="0"/>
            </a:endParaRPr>
          </a:p>
          <a:p>
            <a:r>
              <a:rPr lang="en-US" dirty="0" smtClean="0"/>
              <a:t>No installment fees</a:t>
            </a:r>
          </a:p>
          <a:p>
            <a:pPr defTabSz="900044" eaLnBrk="0" fontAlgn="base" hangingPunct="0">
              <a:spcBef>
                <a:spcPct val="30000"/>
              </a:spcBef>
              <a:spcAft>
                <a:spcPct val="0"/>
              </a:spcAft>
              <a:defRPr/>
            </a:pPr>
            <a:r>
              <a:rPr lang="en-US" dirty="0" smtClean="0">
                <a:latin typeface="Arial" charset="0"/>
                <a:ea typeface="ＭＳ Ｐゴシック" pitchFamily="34" charset="-128"/>
                <a:cs typeface="Arial" charset="0"/>
              </a:rPr>
              <a:t>Minimum payers premium due by Dec. 31 each year. </a:t>
            </a:r>
          </a:p>
          <a:p>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7CF71F-DA2B-453E-B066-DDCD0E541BD6}" type="slidenum">
              <a:rPr lang="en-US" smtClean="0"/>
              <a:pPr/>
              <a:t>16</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z="1800" dirty="0">
                <a:latin typeface="Arial" charset="0"/>
                <a:ea typeface="ＭＳ Ｐゴシック" pitchFamily="34" charset="-128"/>
                <a:cs typeface="Arial" charset="0"/>
              </a:rPr>
              <a:t>**Online is the preferred option- if the employer chooses not to utilize the online application, they will not be eligible for the go green discount (even if all other premium was paid online.</a:t>
            </a:r>
          </a:p>
          <a:p>
            <a:pPr marL="0" lvl="1"/>
            <a:endParaRPr lang="en-US" sz="1800" dirty="0">
              <a:latin typeface="Arial" charset="0"/>
              <a:ea typeface="ＭＳ Ｐゴシック" pitchFamily="34" charset="-128"/>
              <a:cs typeface="Arial" charset="0"/>
            </a:endParaRPr>
          </a:p>
          <a:p>
            <a:pPr marL="0" lvl="1"/>
            <a:r>
              <a:rPr lang="en-US" sz="1800" dirty="0">
                <a:latin typeface="Arial" charset="0"/>
                <a:ea typeface="ＭＳ Ｐゴシック" pitchFamily="34" charset="-128"/>
                <a:cs typeface="Arial" charset="0"/>
              </a:rPr>
              <a:t>Because their premium is based on an estimate, it is necessary for our customers to give us actual figures, so BWC can reconcile the difference.</a:t>
            </a:r>
          </a:p>
          <a:p>
            <a:pPr marL="0" lvl="1"/>
            <a:r>
              <a:rPr lang="en-US" sz="1800" dirty="0">
                <a:latin typeface="Arial" charset="0"/>
                <a:ea typeface="ＭＳ Ｐゴシック" pitchFamily="34" charset="-128"/>
                <a:cs typeface="Arial" charset="0"/>
              </a:rPr>
              <a:t>Employer will be encouraged to report large changes to lessen true-up amount at end of policy year (manual code changes, large shifts in payroll)</a:t>
            </a:r>
          </a:p>
          <a:p>
            <a:endParaRPr lang="en-US" dirty="0" smtClean="0">
              <a:ea typeface="ＭＳ Ｐゴシック" pitchFamily="34" charset="-128"/>
              <a:cs typeface="Arial" charset="0"/>
            </a:endParaRP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2F0872-CE56-42B3-A08D-6280866019EA}"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ea typeface="ＭＳ Ｐゴシック" pitchFamily="34" charset="-128"/>
                <a:cs typeface="Arial" charset="0"/>
              </a:rPr>
              <a:t>Actual payroll is critical for rate setting. For that reason, any outstanding true-ups will result in:</a:t>
            </a:r>
          </a:p>
          <a:p>
            <a:pPr lvl="1"/>
            <a:r>
              <a:rPr lang="en-US" dirty="0" smtClean="0">
                <a:latin typeface="Arial" charset="0"/>
                <a:ea typeface="ＭＳ Ｐゴシック" pitchFamily="34" charset="-128"/>
                <a:cs typeface="Arial" charset="0"/>
              </a:rPr>
              <a:t>Immediate disqualification from rating plans and programs for that current policy year;</a:t>
            </a:r>
          </a:p>
          <a:p>
            <a:pPr lvl="1"/>
            <a:r>
              <a:rPr lang="en-US" dirty="0" smtClean="0">
                <a:latin typeface="Arial" charset="0"/>
                <a:ea typeface="ＭＳ Ｐゴシック" pitchFamily="34" charset="-128"/>
                <a:cs typeface="Arial" charset="0"/>
              </a:rPr>
              <a:t>Ineligibility to receive any rebates for the programs completed in the previous policy year;</a:t>
            </a:r>
          </a:p>
          <a:p>
            <a:pPr lvl="1"/>
            <a:r>
              <a:rPr lang="en-US" dirty="0" smtClean="0">
                <a:latin typeface="Arial" charset="0"/>
                <a:ea typeface="ＭＳ Ｐゴシック" pitchFamily="34" charset="-128"/>
                <a:cs typeface="Arial" charset="0"/>
              </a:rPr>
              <a:t>Ineligibility for rating plan or programs in the upcoming program year.  </a:t>
            </a:r>
          </a:p>
          <a:p>
            <a:endParaRPr lang="en-US" dirty="0"/>
          </a:p>
        </p:txBody>
      </p:sp>
      <p:sp>
        <p:nvSpPr>
          <p:cNvPr id="4" name="Slide Number Placeholder 3"/>
          <p:cNvSpPr>
            <a:spLocks noGrp="1"/>
          </p:cNvSpPr>
          <p:nvPr>
            <p:ph type="sldNum" sz="quarter" idx="10"/>
          </p:nvPr>
        </p:nvSpPr>
        <p:spPr/>
        <p:txBody>
          <a:bodyPr/>
          <a:lstStyle/>
          <a:p>
            <a:pPr>
              <a:defRPr/>
            </a:pPr>
            <a:fld id="{814EB0A6-0D81-42EF-8EBA-8451907E47F2}"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a:t>
            </a:r>
          </a:p>
          <a:p>
            <a:endParaRPr lang="en-US" dirty="0" smtClean="0"/>
          </a:p>
          <a:p>
            <a:r>
              <a:rPr lang="en-US" dirty="0" smtClean="0"/>
              <a:t>One</a:t>
            </a:r>
            <a:r>
              <a:rPr lang="en-US" baseline="0" dirty="0" smtClean="0"/>
              <a:t> page slide on the simplicity of setting up an e-account (see if Kim can get this from Erik)</a:t>
            </a:r>
          </a:p>
          <a:p>
            <a:endParaRPr lang="en-US" baseline="0" dirty="0" smtClean="0"/>
          </a:p>
          <a:p>
            <a:r>
              <a:rPr lang="en-US" dirty="0" smtClean="0"/>
              <a:t>An e-account (user ID and password) allows you to access personal, secure information about your individual claim or policy. To do e-business with BWC, you should create an e-account. </a:t>
            </a:r>
          </a:p>
          <a:p>
            <a:r>
              <a:rPr lang="en-US" b="1" dirty="0" smtClean="0"/>
              <a:t>Note:</a:t>
            </a:r>
            <a:r>
              <a:rPr lang="en-US" dirty="0" smtClean="0"/>
              <a:t> Your claim or policy number is different from your e-account. You must create an e-account on this Web site. While a BWC employee may ask you for your claim or policy number, NO BWC employee will ask for your e-account (user ID and password). Do not give your e-account to anyone. </a:t>
            </a:r>
          </a:p>
          <a:p>
            <a:r>
              <a:rPr lang="en-US" dirty="0" smtClean="0"/>
              <a:t>Here is some additional information that will help you create and manage your e-account.</a:t>
            </a:r>
            <a:br>
              <a:rPr lang="en-US" dirty="0" smtClean="0"/>
            </a:br>
            <a:r>
              <a:rPr lang="en-US" b="1" dirty="0" smtClean="0"/>
              <a:t>Primary user</a:t>
            </a:r>
            <a:r>
              <a:rPr lang="en-US" dirty="0" smtClean="0"/>
              <a:t/>
            </a:r>
            <a:br>
              <a:rPr lang="en-US" dirty="0" smtClean="0"/>
            </a:br>
            <a:r>
              <a:rPr lang="en-US" dirty="0" smtClean="0"/>
              <a:t>A primary user is the person who creates the first e-account. The primary user manages that e-account. This includes adding secondary users, deleting secondary users and transferring primary status to another user. </a:t>
            </a:r>
          </a:p>
          <a:p>
            <a:r>
              <a:rPr lang="en-US" b="1" dirty="0" smtClean="0"/>
              <a:t>Secondary user</a:t>
            </a:r>
            <a:r>
              <a:rPr lang="en-US" dirty="0" smtClean="0"/>
              <a:t/>
            </a:r>
            <a:br>
              <a:rPr lang="en-US" dirty="0" smtClean="0"/>
            </a:br>
            <a:r>
              <a:rPr lang="en-US" dirty="0" smtClean="0"/>
              <a:t>For those organizations that have multiple individuals who need access to their information online, i.e., several people in the human resources department of a large company who manage workers' compensation, BWC offers a secondary e-account. The primary user is the only person that can add or delete secondary users for that e-account. Secondary users can access the same information as the primary user.</a:t>
            </a:r>
            <a:br>
              <a:rPr lang="en-US" dirty="0" smtClean="0"/>
            </a:br>
            <a:r>
              <a:rPr lang="en-US" dirty="0" smtClean="0">
                <a:hlinkClick r:id="rId3" action="ppaction://hlinkfile"/>
              </a:rPr>
              <a:t>Click here to add secondary users to your e-account.</a:t>
            </a:r>
            <a:r>
              <a:rPr lang="en-US" dirty="0" smtClean="0"/>
              <a:t> </a:t>
            </a:r>
          </a:p>
          <a:p>
            <a:r>
              <a:rPr lang="en-US" b="1" dirty="0" smtClean="0"/>
              <a:t>Note:</a:t>
            </a:r>
            <a:r>
              <a:rPr lang="en-US" dirty="0" smtClean="0"/>
              <a:t> Injured workers cannot add secondary users to their e-accounts. However, they can authorize online designees to act on their behalf. </a:t>
            </a:r>
          </a:p>
          <a:p>
            <a:r>
              <a:rPr lang="en-US" b="1" dirty="0" smtClean="0"/>
              <a:t>Online designee</a:t>
            </a:r>
            <a:r>
              <a:rPr lang="en-US" dirty="0" smtClean="0"/>
              <a:t/>
            </a:r>
            <a:br>
              <a:rPr lang="en-US" dirty="0" smtClean="0"/>
            </a:br>
            <a:r>
              <a:rPr lang="en-US" dirty="0" smtClean="0"/>
              <a:t>An online designee is anyone (family member, spouse, friend, attorney, etc.) you authorize to access personal, secure information on BWC's Web site. This means the online designee can act on your behalf online, i.e. submit a BWC form online. Online designees only have this type of access on this Web site. They cannot represent you at any hearings or receive copies of any correspondence from BWC unless they are an authorized representative.</a:t>
            </a:r>
            <a:br>
              <a:rPr lang="en-US" dirty="0" smtClean="0"/>
            </a:br>
            <a:r>
              <a:rPr lang="en-US" dirty="0" smtClean="0">
                <a:hlinkClick r:id="rId3" action="ppaction://hlinkfile"/>
              </a:rPr>
              <a:t>Click here to update your online designee associations.</a:t>
            </a:r>
            <a:r>
              <a:rPr lang="en-US" dirty="0" smtClean="0"/>
              <a:t> </a:t>
            </a:r>
          </a:p>
          <a:p>
            <a:r>
              <a:rPr lang="en-US" b="1" dirty="0" smtClean="0"/>
              <a:t>Note:</a:t>
            </a:r>
            <a:r>
              <a:rPr lang="en-US" dirty="0" smtClean="0"/>
              <a:t> If you already have a BWC authorized representative, you do not need to make them an online designee. BWC will automatically recognize that existing relationship. However you must create an e-account for yourself before your representative can access your information online. Then, representatives need to create their own e-accounts, and they will have access to information for the clients with which they are associated. </a:t>
            </a:r>
          </a:p>
          <a:p>
            <a:r>
              <a:rPr lang="en-US" b="1" dirty="0" smtClean="0"/>
              <a:t>Legal authorized representatives</a:t>
            </a:r>
            <a:r>
              <a:rPr lang="en-US" dirty="0" smtClean="0"/>
              <a:t/>
            </a:r>
            <a:br>
              <a:rPr lang="en-US" dirty="0" smtClean="0"/>
            </a:br>
            <a:r>
              <a:rPr lang="en-US" dirty="0" smtClean="0"/>
              <a:t>Injured workers and employers have the right to hire an authorized representative or third party administrator (TPA) to represent them in workers' compensation matters. BWC has approved these individuals or entities through our formal authorization process. You cannot add, change or terminate an authorized representative through this Web site. However, you can get the information you need to begin the process here. </a:t>
            </a:r>
            <a:r>
              <a:rPr lang="en-US" dirty="0" smtClean="0">
                <a:hlinkClick r:id="rId4" action="ppaction://hlinkfile"/>
              </a:rPr>
              <a:t>Click here for more information on adding or changing your authorized representative.</a:t>
            </a:r>
            <a:r>
              <a:rPr lang="en-US" dirty="0" smtClean="0"/>
              <a:t> </a:t>
            </a:r>
          </a:p>
          <a:p>
            <a:r>
              <a:rPr lang="en-US" dirty="0" smtClean="0"/>
              <a:t>If BWC has not formally authorized your legal representative, you can still make them an online designee until BWC completes the authorization process. You can add or delete an online designee through this Web site. All designees must be registered with BWC first. Then you can add them to your e-account as an online designee, which gives them access to all of your secure information online. </a:t>
            </a:r>
          </a:p>
          <a:p>
            <a:r>
              <a:rPr lang="en-US" dirty="0" smtClean="0"/>
              <a:t>Finally, if you dismiss your legal authorized representative, you must delete that representative as an online designee. Simply dismissing a representative in writing does not terminate access to secure information on our Web site. You must delete the online designee from your e-account to terminate online access. </a:t>
            </a:r>
          </a:p>
          <a:p>
            <a:endParaRPr lang="en-US" dirty="0"/>
          </a:p>
        </p:txBody>
      </p:sp>
      <p:sp>
        <p:nvSpPr>
          <p:cNvPr id="4" name="Slide Number Placeholder 3"/>
          <p:cNvSpPr>
            <a:spLocks noGrp="1"/>
          </p:cNvSpPr>
          <p:nvPr>
            <p:ph type="sldNum" sz="quarter" idx="10"/>
          </p:nvPr>
        </p:nvSpPr>
        <p:spPr/>
        <p:txBody>
          <a:bodyPr/>
          <a:lstStyle/>
          <a:p>
            <a:pPr>
              <a:defRPr/>
            </a:pPr>
            <a:fld id="{814EB0A6-0D81-42EF-8EBA-8451907E47F2}"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the last business day falls on a weekend, the next business day will apply</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A7921-D63A-497C-822F-FF2CD09465F1}" type="slidenum">
              <a:rPr lang="en-US" smtClean="0"/>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4DB1D-80B2-44C4-8FF6-524CAED4A30E}" type="slidenum">
              <a:rPr lang="en-US" smtClean="0"/>
              <a:pPr/>
              <a:t>23</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E2D5-BC8A-4A81-8031-51D2B77C7A3D}"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D87AB9-AE68-45DF-9F7E-F74B5FE15B25}" type="slidenum">
              <a:rPr lang="en-US" smtClean="0"/>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0EC92C-EF79-4728-B419-28983ADAEFFE}"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19610B-6C36-4019-9386-4F6CFB8554B7}"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E0843C-2F8B-4619-BDC0-D5532CB3EE9F}"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3-to-1 matching grants (up to $40,000)</a:t>
            </a:r>
          </a:p>
          <a:p>
            <a:endParaRPr lang="en-US" smtClean="0"/>
          </a:p>
          <a:p>
            <a:r>
              <a:rPr lang="en-US" smtClean="0"/>
              <a:t>Helps employers purchase equipment to reduce workplace injuries</a:t>
            </a:r>
          </a:p>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6F629-292E-425F-AC71-C8E3365B958C}"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108">
              <a:spcBef>
                <a:spcPct val="0"/>
              </a:spcBef>
            </a:pPr>
            <a:r>
              <a:rPr lang="en-US" dirty="0" smtClean="0"/>
              <a:t>Explain slides….</a:t>
            </a:r>
          </a:p>
          <a:p>
            <a:pPr defTabSz="914108">
              <a:spcBef>
                <a:spcPct val="0"/>
              </a:spcBef>
            </a:pPr>
            <a:endParaRPr lang="en-US" dirty="0" smtClean="0"/>
          </a:p>
          <a:p>
            <a:pPr defTabSz="914108">
              <a:spcBef>
                <a:spcPct val="0"/>
              </a:spcBef>
            </a:pPr>
            <a:r>
              <a:rPr lang="en-US" dirty="0" smtClean="0"/>
              <a:t>Safety does not need a grant to have this type of an impact on improving safety in the workplace.  Creating a safer work environment in your business can help reduce the frequency or likelihood of an accident.</a:t>
            </a:r>
          </a:p>
          <a:p>
            <a:pPr defTabSz="914108">
              <a:spcBef>
                <a:spcPct val="0"/>
              </a:spcBef>
            </a:pPr>
            <a:endParaRPr lang="en-US" dirty="0" smtClean="0"/>
          </a:p>
          <a:p>
            <a:pPr defTabSz="914108">
              <a:spcBef>
                <a:spcPct val="0"/>
              </a:spcBef>
            </a:pPr>
            <a:r>
              <a:rPr lang="en-US" dirty="0" smtClean="0"/>
              <a:t>Motivation for improving safety also comes in the form of dollars….</a:t>
            </a:r>
          </a:p>
          <a:p>
            <a:pPr defTabSz="914108"/>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1C2EFC-6D27-4370-832A-EA10179911C4}"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BWC is moving in this direction because it is good business.  Prospective Billing is an industry best practice and a change we’ve wanted to make for over 20 years.  Normally to make this kind of switch, a double payment would need to be made but as BWC has been fiscally responsible and good stewards of our fund, we are able to cover the cost of a transition credit so no employer will be double billed because of this change.”</a:t>
            </a:r>
          </a:p>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22FD06-87AE-4824-9F6B-D52ECE22CE13}"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Rate decrease is due to the time value of money – discount rate is currently 4%</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0464CE-0606-42C3-AC54-581782EB2D42}" type="slidenum">
              <a:rPr lang="en-US" smtClean="0"/>
              <a:pPr/>
              <a:t>12</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If the employer does not agree with the BWC estimate, there will be a process for the employer to contact BWC for a change. Employer will not be able to make this change on-line initially.  There is no penalty if their estimate is low as long as when they true-up, they pay.</a:t>
            </a:r>
          </a:p>
          <a:p>
            <a:endParaRPr lang="en-US" dirty="0" smtClean="0"/>
          </a:p>
          <a:p>
            <a:r>
              <a:rPr lang="en-US" dirty="0" smtClean="0"/>
              <a:t>Annual Certificate will state that it does not guarantee coverage, coverage is based upon premium payment</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18944-8132-4B5B-A263-BB627A1897DD}" type="slidenum">
              <a:rPr lang="en-US" smtClean="0"/>
              <a:pPr/>
              <a:t>13</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the employer does not agree with the BWC estimate, there will be a process for the employer to contact BWC for a change. Employer will not be able to make this change on-line initially.  There is no penalty if their estimate is low as long as when they true-up, they pay.</a:t>
            </a:r>
          </a:p>
          <a:p>
            <a:endParaRPr lang="en-US" smtClean="0"/>
          </a:p>
          <a:p>
            <a:r>
              <a:rPr lang="en-US" smtClean="0"/>
              <a:t>Annual Certificate will state that it does not guarantee coverage, coverage is based upon premium payment</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72BD45-DD8B-4785-BCCA-F249FB372108}"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57200" y="2193925"/>
            <a:ext cx="8229600" cy="4060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10"/>
          <p:cNvSpPr>
            <a:spLocks noGrp="1"/>
          </p:cNvSpPr>
          <p:nvPr>
            <p:ph type="sldNum" sz="quarter" idx="11"/>
          </p:nvPr>
        </p:nvSpPr>
        <p:spPr/>
        <p:txBody>
          <a:bodyPr/>
          <a:lstStyle>
            <a:lvl1pPr>
              <a:defRPr/>
            </a:lvl1pPr>
          </a:lstStyle>
          <a:p>
            <a:fld id="{D486FE26-72A6-40F0-A1E4-DCE28E79C5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0"/>
          <p:cNvSpPr>
            <a:spLocks noGrp="1"/>
          </p:cNvSpPr>
          <p:nvPr>
            <p:ph type="sldNum" sz="quarter" idx="10"/>
          </p:nvPr>
        </p:nvSpPr>
        <p:spPr/>
        <p:txBody>
          <a:bodyPr/>
          <a:lstStyle>
            <a:lvl1pPr>
              <a:defRPr/>
            </a:lvl1pPr>
          </a:lstStyle>
          <a:p>
            <a:fld id="{D486FE26-72A6-40F0-A1E4-DCE28E79C5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6A1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457200" y="6324600"/>
            <a:ext cx="2133600" cy="366184"/>
          </a:xfrm>
          <a:prstGeom prst="rect">
            <a:avLst/>
          </a:prstGeom>
        </p:spPr>
        <p:txBody>
          <a:bodyPr/>
          <a:lstStyle>
            <a:lvl1pPr>
              <a:defRPr/>
            </a:lvl1pPr>
          </a:lstStyle>
          <a:p>
            <a:fld id="{D1C7A090-CA47-4A47-A790-6D2C09CC3C47}" type="datetimeFigureOut">
              <a:rPr lang="en-US" smtClean="0"/>
              <a:pPr/>
              <a:t>5/31/2016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6FE26-72A6-40F0-A1E4-DCE28E79C53E}"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7620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9" name="Rectangle 8"/>
          <p:cNvSpPr/>
          <p:nvPr/>
        </p:nvSpPr>
        <p:spPr>
          <a:xfrm>
            <a:off x="0" y="6629400"/>
            <a:ext cx="9144000" cy="2286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028" name="Title Placeholder 1"/>
          <p:cNvSpPr>
            <a:spLocks noGrp="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2209800"/>
            <a:ext cx="822960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30" name="Picture 15"/>
          <p:cNvPicPr>
            <a:picLocks noChangeAspect="1"/>
          </p:cNvPicPr>
          <p:nvPr/>
        </p:nvPicPr>
        <p:blipFill>
          <a:blip r:embed="rId5" cstate="print"/>
          <a:srcRect/>
          <a:stretch>
            <a:fillRect/>
          </a:stretch>
        </p:blipFill>
        <p:spPr bwMode="auto">
          <a:xfrm>
            <a:off x="6553200" y="228600"/>
            <a:ext cx="2133600" cy="365125"/>
          </a:xfrm>
          <a:prstGeom prst="rect">
            <a:avLst/>
          </a:prstGeom>
          <a:noFill/>
          <a:ln w="9525">
            <a:noFill/>
            <a:miter lim="800000"/>
            <a:headEnd/>
            <a:tailEnd/>
          </a:ln>
        </p:spPr>
      </p:pic>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486FE26-72A6-40F0-A1E4-DCE28E79C53E}" type="slidenum">
              <a:rPr lang="en-US" smtClean="0"/>
              <a:pPr/>
              <a:t>‹#›</a:t>
            </a:fld>
            <a:endParaRPr lang="en-US"/>
          </a:p>
        </p:txBody>
      </p:sp>
      <p:sp>
        <p:nvSpPr>
          <p:cNvPr id="12"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fontAlgn="base" hangingPunct="1">
        <a:lnSpc>
          <a:spcPts val="4200"/>
        </a:lnSpc>
        <a:spcBef>
          <a:spcPct val="0"/>
        </a:spcBef>
        <a:spcAft>
          <a:spcPct val="0"/>
        </a:spcAft>
        <a:defRPr sz="4400" b="1" kern="1200">
          <a:solidFill>
            <a:schemeClr val="tx2"/>
          </a:solidFill>
          <a:latin typeface="Rockwell"/>
          <a:ea typeface="MS PGothic" pitchFamily="34" charset="-128"/>
          <a:cs typeface="Rockwell"/>
        </a:defRPr>
      </a:lvl1pPr>
      <a:lvl2pPr algn="l" rtl="0" eaLnBrk="1" fontAlgn="base" hangingPunct="1">
        <a:lnSpc>
          <a:spcPts val="4200"/>
        </a:lnSpc>
        <a:spcBef>
          <a:spcPct val="0"/>
        </a:spcBef>
        <a:spcAft>
          <a:spcPct val="0"/>
        </a:spcAft>
        <a:defRPr sz="4400" b="1">
          <a:solidFill>
            <a:schemeClr val="tx2"/>
          </a:solidFill>
          <a:latin typeface="Rockwell" pitchFamily="18" charset="0"/>
          <a:ea typeface="MS PGothic" pitchFamily="34" charset="-128"/>
          <a:cs typeface="Rockwell" charset="0"/>
        </a:defRPr>
      </a:lvl2pPr>
      <a:lvl3pPr algn="l" rtl="0" eaLnBrk="1" fontAlgn="base" hangingPunct="1">
        <a:lnSpc>
          <a:spcPts val="4200"/>
        </a:lnSpc>
        <a:spcBef>
          <a:spcPct val="0"/>
        </a:spcBef>
        <a:spcAft>
          <a:spcPct val="0"/>
        </a:spcAft>
        <a:defRPr sz="4400" b="1">
          <a:solidFill>
            <a:schemeClr val="tx2"/>
          </a:solidFill>
          <a:latin typeface="Rockwell" pitchFamily="18" charset="0"/>
          <a:ea typeface="MS PGothic" pitchFamily="34" charset="-128"/>
          <a:cs typeface="Rockwell" charset="0"/>
        </a:defRPr>
      </a:lvl3pPr>
      <a:lvl4pPr algn="l" rtl="0" eaLnBrk="1" fontAlgn="base" hangingPunct="1">
        <a:lnSpc>
          <a:spcPts val="4200"/>
        </a:lnSpc>
        <a:spcBef>
          <a:spcPct val="0"/>
        </a:spcBef>
        <a:spcAft>
          <a:spcPct val="0"/>
        </a:spcAft>
        <a:defRPr sz="4400" b="1">
          <a:solidFill>
            <a:schemeClr val="tx2"/>
          </a:solidFill>
          <a:latin typeface="Rockwell" pitchFamily="18" charset="0"/>
          <a:ea typeface="MS PGothic" pitchFamily="34" charset="-128"/>
          <a:cs typeface="Rockwell" charset="0"/>
        </a:defRPr>
      </a:lvl4pPr>
      <a:lvl5pPr algn="l" rtl="0" eaLnBrk="1" fontAlgn="base" hangingPunct="1">
        <a:lnSpc>
          <a:spcPts val="4200"/>
        </a:lnSpc>
        <a:spcBef>
          <a:spcPct val="0"/>
        </a:spcBef>
        <a:spcAft>
          <a:spcPct val="0"/>
        </a:spcAft>
        <a:defRPr sz="4400" b="1">
          <a:solidFill>
            <a:schemeClr val="tx2"/>
          </a:solidFill>
          <a:latin typeface="Rockwell" pitchFamily="18" charset="0"/>
          <a:ea typeface="MS PGothic" pitchFamily="34" charset="-128"/>
          <a:cs typeface="Rockwell" charset="0"/>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lnSpc>
          <a:spcPts val="3200"/>
        </a:lnSpc>
        <a:spcBef>
          <a:spcPts val="1200"/>
        </a:spcBef>
        <a:spcAft>
          <a:spcPct val="0"/>
        </a:spcAft>
        <a:buClr>
          <a:schemeClr val="tx2"/>
        </a:buClr>
        <a:buFont typeface="Courier New" pitchFamily="49" charset="0"/>
        <a:buChar char="o"/>
        <a:defRPr sz="2800" kern="1200">
          <a:solidFill>
            <a:schemeClr val="tx1"/>
          </a:solidFill>
          <a:latin typeface="Arial"/>
          <a:ea typeface="MS PGothic" pitchFamily="34" charset="-128"/>
          <a:cs typeface="Arial"/>
        </a:defRPr>
      </a:lvl1pPr>
      <a:lvl2pPr marL="577850" indent="-231775" algn="l" rtl="0" eaLnBrk="1" fontAlgn="base" hangingPunct="1">
        <a:lnSpc>
          <a:spcPts val="2600"/>
        </a:lnSpc>
        <a:spcBef>
          <a:spcPts val="600"/>
        </a:spcBef>
        <a:spcAft>
          <a:spcPct val="0"/>
        </a:spcAft>
        <a:buClr>
          <a:schemeClr val="tx2"/>
        </a:buClr>
        <a:buFont typeface="Arial" charset="0"/>
        <a:buChar char="•"/>
        <a:defRPr sz="2400" kern="1200">
          <a:solidFill>
            <a:schemeClr val="tx1"/>
          </a:solidFill>
          <a:latin typeface="Arial"/>
          <a:ea typeface="MS PGothic" pitchFamily="34" charset="-128"/>
          <a:cs typeface="Arial"/>
        </a:defRPr>
      </a:lvl2pPr>
      <a:lvl3pPr marL="796925" indent="-219075" algn="l" rtl="0" eaLnBrk="1" fontAlgn="base" hangingPunct="1">
        <a:lnSpc>
          <a:spcPts val="2100"/>
        </a:lnSpc>
        <a:spcBef>
          <a:spcPts val="600"/>
        </a:spcBef>
        <a:spcAft>
          <a:spcPct val="0"/>
        </a:spcAft>
        <a:buClr>
          <a:schemeClr val="tx2"/>
        </a:buClr>
        <a:buFont typeface="Courier New" pitchFamily="49" charset="0"/>
        <a:buChar char="o"/>
        <a:defRPr sz="2000" kern="1200">
          <a:solidFill>
            <a:schemeClr val="tx1"/>
          </a:solidFill>
          <a:latin typeface="Arial"/>
          <a:ea typeface="MS PGothic" pitchFamily="34" charset="-128"/>
          <a:cs typeface="Arial"/>
        </a:defRPr>
      </a:lvl3pPr>
      <a:lvl4pPr marL="1027113" indent="-173038" algn="l" rtl="0" eaLnBrk="1" fontAlgn="base" hangingPunct="1">
        <a:lnSpc>
          <a:spcPts val="2000"/>
        </a:lnSpc>
        <a:spcBef>
          <a:spcPts val="600"/>
        </a:spcBef>
        <a:spcAft>
          <a:spcPct val="0"/>
        </a:spcAft>
        <a:buClr>
          <a:schemeClr val="tx2"/>
        </a:buClr>
        <a:buFont typeface="Arial" charset="0"/>
        <a:buChar char="•"/>
        <a:defRPr kern="1200">
          <a:solidFill>
            <a:schemeClr val="tx1"/>
          </a:solidFill>
          <a:latin typeface="Arial"/>
          <a:ea typeface="MS PGothic" pitchFamily="34" charset="-128"/>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wc.ohio.gov/SelfSvcAccountAdmin/newacc.as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John Wilton</a:t>
            </a:r>
            <a:br>
              <a:rPr lang="en-US" sz="4000" dirty="0" smtClean="0"/>
            </a:br>
            <a:r>
              <a:rPr lang="en-US" sz="4000" dirty="0" smtClean="0"/>
              <a:t>Regional Business Consultant</a:t>
            </a:r>
            <a:br>
              <a:rPr lang="en-US" sz="4000" dirty="0" smtClean="0"/>
            </a:br>
            <a:r>
              <a:rPr lang="en-US" sz="4000" dirty="0" smtClean="0"/>
              <a:t>Phone 216-584-0307</a:t>
            </a:r>
            <a:br>
              <a:rPr lang="en-US" sz="4000" dirty="0" smtClean="0"/>
            </a:br>
            <a:r>
              <a:rPr lang="en-US" sz="4000" dirty="0" smtClean="0"/>
              <a:t>Email: john.wilton@bwc.state.oh.us</a:t>
            </a:r>
            <a:endParaRPr lang="en-US" sz="4000" dirty="0"/>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A6B6E5C8-0E17-4713-BF93-851FB201637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Title 5"/>
          <p:cNvSpPr>
            <a:spLocks noGrp="1"/>
          </p:cNvSpPr>
          <p:nvPr>
            <p:ph type="title"/>
          </p:nvPr>
        </p:nvSpPr>
        <p:spPr>
          <a:xfrm>
            <a:off x="457200" y="1371600"/>
            <a:ext cx="8229600" cy="685800"/>
          </a:xfrm>
        </p:spPr>
        <p:txBody>
          <a:bodyPr/>
          <a:lstStyle/>
          <a:p>
            <a:r>
              <a:rPr lang="en-US" smtClean="0">
                <a:latin typeface="Rockwell" pitchFamily="18" charset="0"/>
                <a:cs typeface="Rockwell" pitchFamily="18" charset="0"/>
              </a:rPr>
              <a:t>Program Results</a:t>
            </a:r>
          </a:p>
        </p:txBody>
      </p:sp>
      <p:sp>
        <p:nvSpPr>
          <p:cNvPr id="15364" name="Content Placeholder 3"/>
          <p:cNvSpPr>
            <a:spLocks noGrp="1"/>
          </p:cNvSpPr>
          <p:nvPr>
            <p:ph idx="1"/>
          </p:nvPr>
        </p:nvSpPr>
        <p:spPr>
          <a:xfrm>
            <a:off x="457200" y="6019800"/>
            <a:ext cx="8229600" cy="609600"/>
          </a:xfrm>
        </p:spPr>
        <p:txBody>
          <a:bodyPr/>
          <a:lstStyle/>
          <a:p>
            <a:endParaRPr lang="en-US" smtClean="0">
              <a:latin typeface="Arial" charset="0"/>
              <a:cs typeface="Arial" charset="0"/>
            </a:endParaRPr>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chor="ctr">
            <a:normAutofit fontScale="90000"/>
          </a:bodyPr>
          <a:lstStyle/>
          <a:p>
            <a:pPr>
              <a:defRPr/>
            </a:pPr>
            <a:r>
              <a:rPr lang="en-US" dirty="0" smtClean="0">
                <a:latin typeface="Rockwell" pitchFamily="18" charset="0"/>
                <a:cs typeface="Rockwell" pitchFamily="18" charset="0"/>
              </a:rPr>
              <a:t/>
            </a:r>
            <a:br>
              <a:rPr lang="en-US" dirty="0" smtClean="0">
                <a:latin typeface="Rockwell" pitchFamily="18" charset="0"/>
                <a:cs typeface="Rockwell" pitchFamily="18" charset="0"/>
              </a:rPr>
            </a:br>
            <a:r>
              <a:rPr lang="en-US" dirty="0" smtClean="0">
                <a:latin typeface="Rockwell" pitchFamily="18" charset="0"/>
                <a:cs typeface="Rockwell" pitchFamily="18" charset="0"/>
              </a:rPr>
              <a:t/>
            </a:r>
            <a:br>
              <a:rPr lang="en-US" dirty="0" smtClean="0">
                <a:latin typeface="Rockwell" pitchFamily="18" charset="0"/>
                <a:cs typeface="Rockwell" pitchFamily="18" charset="0"/>
              </a:rPr>
            </a:br>
            <a:r>
              <a:rPr lang="en-US" dirty="0" smtClean="0">
                <a:latin typeface="Rockwell" pitchFamily="18" charset="0"/>
                <a:cs typeface="Rockwell" pitchFamily="18" charset="0"/>
              </a:rPr>
              <a:t/>
            </a:r>
            <a:br>
              <a:rPr lang="en-US" dirty="0" smtClean="0">
                <a:latin typeface="Rockwell" pitchFamily="18" charset="0"/>
                <a:cs typeface="Rockwell" pitchFamily="18" charset="0"/>
              </a:rPr>
            </a:br>
            <a:r>
              <a:rPr lang="en-US" dirty="0" smtClean="0">
                <a:latin typeface="Rockwell" pitchFamily="18" charset="0"/>
                <a:cs typeface="Rockwell" pitchFamily="18" charset="0"/>
              </a:rPr>
              <a:t>Overview of </a:t>
            </a:r>
            <a:br>
              <a:rPr lang="en-US" dirty="0" smtClean="0">
                <a:latin typeface="Rockwell" pitchFamily="18" charset="0"/>
                <a:cs typeface="Rockwell" pitchFamily="18" charset="0"/>
              </a:rPr>
            </a:br>
            <a:r>
              <a:rPr lang="en-US" dirty="0" smtClean="0">
                <a:latin typeface="Rockwell" pitchFamily="18" charset="0"/>
                <a:cs typeface="Rockwell" pitchFamily="18" charset="0"/>
              </a:rPr>
              <a:t>Prospective Billing</a:t>
            </a:r>
            <a:r>
              <a:rPr lang="en-US" sz="3600" dirty="0" smtClean="0">
                <a:latin typeface="Rockwell" pitchFamily="18" charset="0"/>
                <a:cs typeface="Rockwell" pitchFamily="18" charset="0"/>
              </a:rPr>
              <a:t/>
            </a:r>
            <a:br>
              <a:rPr lang="en-US" sz="3600" dirty="0" smtClean="0">
                <a:latin typeface="Rockwell" pitchFamily="18" charset="0"/>
                <a:cs typeface="Rockwell" pitchFamily="18" charset="0"/>
              </a:rPr>
            </a:br>
            <a:r>
              <a:rPr lang="en-US" dirty="0" smtClean="0">
                <a:latin typeface="Rockwell" pitchFamily="18" charset="0"/>
                <a:cs typeface="Rockwell" pitchFamily="18" charset="0"/>
              </a:rPr>
              <a:t/>
            </a:r>
            <a:br>
              <a:rPr lang="en-US" dirty="0" smtClean="0">
                <a:latin typeface="Rockwell" pitchFamily="18" charset="0"/>
                <a:cs typeface="Rockwell" pitchFamily="18" charset="0"/>
              </a:rPr>
            </a:br>
            <a:endParaRPr lang="en-US" dirty="0" smtClean="0">
              <a:latin typeface="Rockwell" pitchFamily="18" charset="0"/>
              <a:cs typeface="Rockwell" pitchFamily="18" charset="0"/>
            </a:endParaRPr>
          </a:p>
        </p:txBody>
      </p:sp>
      <p:sp>
        <p:nvSpPr>
          <p:cNvPr id="6" name="Subtitle 5"/>
          <p:cNvSpPr>
            <a:spLocks noGrp="1"/>
          </p:cNvSpPr>
          <p:nvPr>
            <p:ph type="subTitle" idx="1"/>
          </p:nvPr>
        </p:nvSpPr>
        <p:spPr>
          <a:xfrm>
            <a:off x="762000" y="3886200"/>
            <a:ext cx="7010400" cy="1752600"/>
          </a:xfrm>
        </p:spPr>
        <p:txBody>
          <a:bodyPr/>
          <a:lstStyle/>
          <a:p>
            <a:pPr>
              <a:defRPr/>
            </a:pPr>
            <a:endParaRPr lang="en-US" dirty="0">
              <a:ea typeface="ＭＳ Ｐゴシック" charset="-128"/>
            </a:endParaRPr>
          </a:p>
        </p:txBody>
      </p:sp>
      <p:sp>
        <p:nvSpPr>
          <p:cNvPr id="5" name="Slide Number Placeholder 4"/>
          <p:cNvSpPr>
            <a:spLocks noGrp="1"/>
          </p:cNvSpPr>
          <p:nvPr>
            <p:ph type="sldNum" sz="quarter" idx="10"/>
          </p:nvPr>
        </p:nvSpPr>
        <p:spPr/>
        <p:txBody>
          <a:bodyPr/>
          <a:lstStyle/>
          <a:p>
            <a:pPr>
              <a:defRPr/>
            </a:pPr>
            <a:fld id="{82B8DF76-CAD2-42B7-A8DF-AFFAB3A58D2B}"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143000"/>
            <a:ext cx="8229600" cy="1143000"/>
          </a:xfrm>
        </p:spPr>
        <p:txBody>
          <a:bodyPr>
            <a:normAutofit fontScale="90000"/>
          </a:bodyPr>
          <a:lstStyle/>
          <a:p>
            <a:pPr>
              <a:defRPr/>
            </a:pPr>
            <a:r>
              <a:rPr lang="en-US" dirty="0" smtClean="0"/>
              <a:t>Why Transition to Prospective Billing?</a:t>
            </a:r>
          </a:p>
        </p:txBody>
      </p:sp>
      <p:sp>
        <p:nvSpPr>
          <p:cNvPr id="11267" name="Content Placeholder 2"/>
          <p:cNvSpPr>
            <a:spLocks noGrp="1"/>
          </p:cNvSpPr>
          <p:nvPr>
            <p:ph idx="1"/>
          </p:nvPr>
        </p:nvSpPr>
        <p:spPr>
          <a:xfrm>
            <a:off x="457200" y="2667000"/>
            <a:ext cx="8229600" cy="3459163"/>
          </a:xfrm>
        </p:spPr>
        <p:txBody>
          <a:bodyPr/>
          <a:lstStyle/>
          <a:p>
            <a:r>
              <a:rPr lang="en-US" dirty="0" smtClean="0">
                <a:latin typeface="Arial" charset="0"/>
                <a:ea typeface="ＭＳ Ｐゴシック" pitchFamily="34" charset="-128"/>
                <a:cs typeface="Arial" charset="0"/>
              </a:rPr>
              <a:t>Industry standard</a:t>
            </a:r>
          </a:p>
          <a:p>
            <a:r>
              <a:rPr lang="en-US" dirty="0" smtClean="0">
                <a:latin typeface="Arial" charset="0"/>
                <a:ea typeface="ＭＳ Ｐゴシック" pitchFamily="34" charset="-128"/>
                <a:cs typeface="Arial" charset="0"/>
              </a:rPr>
              <a:t>More flexible payment options</a:t>
            </a:r>
          </a:p>
          <a:p>
            <a:r>
              <a:rPr lang="en-US" dirty="0" smtClean="0">
                <a:latin typeface="Arial" charset="0"/>
                <a:ea typeface="ＭＳ Ｐゴシック" pitchFamily="34" charset="-128"/>
                <a:cs typeface="Arial" charset="0"/>
              </a:rPr>
              <a:t>Decrease in base rates by 4%</a:t>
            </a:r>
          </a:p>
          <a:p>
            <a:r>
              <a:rPr lang="en-US" dirty="0" smtClean="0">
                <a:latin typeface="Arial" charset="0"/>
                <a:ea typeface="ＭＳ Ｐゴシック" pitchFamily="34" charset="-128"/>
                <a:cs typeface="Arial" charset="0"/>
              </a:rPr>
              <a:t>Increased ability for us to detect non-compliance and fraud</a:t>
            </a:r>
          </a:p>
        </p:txBody>
      </p:sp>
      <p:sp>
        <p:nvSpPr>
          <p:cNvPr id="4" name="Slide Number Placeholder 3"/>
          <p:cNvSpPr>
            <a:spLocks noGrp="1"/>
          </p:cNvSpPr>
          <p:nvPr>
            <p:ph type="sldNum" sz="quarter" idx="10"/>
          </p:nvPr>
        </p:nvSpPr>
        <p:spPr/>
        <p:txBody>
          <a:bodyPr/>
          <a:lstStyle/>
          <a:p>
            <a:pPr>
              <a:defRPr/>
            </a:pPr>
            <a:fld id="{B7458B52-B4FE-4ACE-90BA-14966015B07B}" type="slidenum">
              <a:rPr lang="en-US" smtClean="0"/>
              <a:pPr>
                <a:defRPr/>
              </a:pPr>
              <a:t>12</a:t>
            </a:fld>
            <a:endParaRPr lang="en-US" dirty="0"/>
          </a:p>
        </p:txBody>
      </p:sp>
      <p:pic>
        <p:nvPicPr>
          <p:cNvPr id="5" name="Picture 4" descr="Question Dice.jpg"/>
          <p:cNvPicPr>
            <a:picLocks noChangeAspect="1"/>
          </p:cNvPicPr>
          <p:nvPr/>
        </p:nvPicPr>
        <p:blipFill>
          <a:blip r:embed="rId3" cstate="print"/>
          <a:stretch>
            <a:fillRect/>
          </a:stretch>
        </p:blipFill>
        <p:spPr>
          <a:xfrm>
            <a:off x="6858000" y="2596444"/>
            <a:ext cx="1691640" cy="1670756"/>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a:defRPr/>
            </a:pPr>
            <a:r>
              <a:rPr lang="en-US" dirty="0" smtClean="0"/>
              <a:t>Implementing Prospective Billing</a:t>
            </a:r>
            <a:br>
              <a:rPr lang="en-US" dirty="0" smtClean="0"/>
            </a:br>
            <a:endParaRPr lang="en-US" dirty="0" smtClean="0"/>
          </a:p>
        </p:txBody>
      </p:sp>
      <p:sp>
        <p:nvSpPr>
          <p:cNvPr id="18435" name="Content Placeholder 2"/>
          <p:cNvSpPr>
            <a:spLocks noGrp="1"/>
          </p:cNvSpPr>
          <p:nvPr>
            <p:ph idx="1"/>
          </p:nvPr>
        </p:nvSpPr>
        <p:spPr>
          <a:xfrm>
            <a:off x="533400" y="2362200"/>
            <a:ext cx="8229600" cy="3382963"/>
          </a:xfrm>
        </p:spPr>
        <p:txBody>
          <a:bodyPr/>
          <a:lstStyle/>
          <a:p>
            <a:r>
              <a:rPr lang="en-US" dirty="0" smtClean="0">
                <a:latin typeface="Arial" charset="0"/>
                <a:ea typeface="ＭＳ Ｐゴシック" pitchFamily="34" charset="-128"/>
                <a:cs typeface="Arial" charset="0"/>
              </a:rPr>
              <a:t>BWC will base estimated premium on the most recently reported policy year. </a:t>
            </a:r>
          </a:p>
          <a:p>
            <a:r>
              <a:rPr lang="en-US" dirty="0" smtClean="0">
                <a:latin typeface="Arial" charset="0"/>
                <a:ea typeface="ＭＳ Ｐゴシック" pitchFamily="34" charset="-128"/>
                <a:cs typeface="Arial" charset="0"/>
              </a:rPr>
              <a:t>Each year employers will receive a Notice of Estimated Annual Premium and their annual certificate of coverage. </a:t>
            </a:r>
          </a:p>
        </p:txBody>
      </p:sp>
      <p:sp>
        <p:nvSpPr>
          <p:cNvPr id="5" name="Slide Number Placeholder 4"/>
          <p:cNvSpPr>
            <a:spLocks noGrp="1"/>
          </p:cNvSpPr>
          <p:nvPr>
            <p:ph type="sldNum" sz="quarter" idx="10"/>
          </p:nvPr>
        </p:nvSpPr>
        <p:spPr/>
        <p:txBody>
          <a:bodyPr/>
          <a:lstStyle/>
          <a:p>
            <a:pPr>
              <a:defRPr/>
            </a:pPr>
            <a:fld id="{68D65469-0AE6-44B6-B81C-9EE6F20D5425}" type="slidenum">
              <a:rPr lang="en-US" smtClean="0"/>
              <a:pPr>
                <a:defRPr/>
              </a:pPr>
              <a:t>13</a:t>
            </a:fld>
            <a:endParaRPr lang="en-US" dirty="0"/>
          </a:p>
        </p:txBody>
      </p:sp>
      <p:pic>
        <p:nvPicPr>
          <p:cNvPr id="6" name="Picture 5" descr="estimate.jpg"/>
          <p:cNvPicPr>
            <a:picLocks noChangeAspect="1"/>
          </p:cNvPicPr>
          <p:nvPr/>
        </p:nvPicPr>
        <p:blipFill>
          <a:blip r:embed="rId3" cstate="print"/>
          <a:stretch>
            <a:fillRect/>
          </a:stretch>
        </p:blipFill>
        <p:spPr>
          <a:xfrm>
            <a:off x="5334000" y="4343400"/>
            <a:ext cx="3057525" cy="2174009"/>
          </a:xfrm>
          <a:prstGeom prst="rect">
            <a:avLst/>
          </a:prstGeom>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a:defRPr/>
            </a:pPr>
            <a:r>
              <a:rPr lang="en-US" dirty="0" smtClean="0"/>
              <a:t>Implementing  Prospective Billing </a:t>
            </a:r>
            <a:br>
              <a:rPr lang="en-US" dirty="0" smtClean="0"/>
            </a:br>
            <a:endParaRPr lang="en-US" dirty="0" smtClean="0"/>
          </a:p>
        </p:txBody>
      </p:sp>
      <p:sp>
        <p:nvSpPr>
          <p:cNvPr id="15363" name="Content Placeholder 2"/>
          <p:cNvSpPr>
            <a:spLocks noGrp="1"/>
          </p:cNvSpPr>
          <p:nvPr>
            <p:ph idx="1"/>
          </p:nvPr>
        </p:nvSpPr>
        <p:spPr/>
        <p:txBody>
          <a:bodyPr/>
          <a:lstStyle/>
          <a:p>
            <a:r>
              <a:rPr lang="en-US" dirty="0" smtClean="0">
                <a:latin typeface="Arial" charset="0"/>
                <a:ea typeface="ＭＳ Ｐゴシック" pitchFamily="34" charset="-128"/>
                <a:cs typeface="Arial" charset="0"/>
              </a:rPr>
              <a:t>BWC will always use the most recently reported policy year to estimate an individual employer’s premium obligation.</a:t>
            </a:r>
          </a:p>
          <a:p>
            <a:pPr>
              <a:buNone/>
            </a:pPr>
            <a:endParaRPr lang="en-US" dirty="0" smtClean="0">
              <a:latin typeface="Arial" charset="0"/>
              <a:ea typeface="ＭＳ Ｐゴシック" pitchFamily="34" charset="-128"/>
              <a:cs typeface="Arial" charset="0"/>
            </a:endParaRPr>
          </a:p>
          <a:p>
            <a:pPr lvl="1"/>
            <a:r>
              <a:rPr lang="en-US" dirty="0" smtClean="0">
                <a:latin typeface="Arial" charset="0"/>
                <a:ea typeface="ＭＳ Ｐゴシック" pitchFamily="34" charset="-128"/>
                <a:cs typeface="Arial" charset="0"/>
              </a:rPr>
              <a:t>BWC used the July 1, 2013 - June 30, 2014, payroll for policy year 2015. (Private Employer)</a:t>
            </a:r>
          </a:p>
          <a:p>
            <a:pPr lvl="1"/>
            <a:endParaRPr lang="en-US" dirty="0" smtClean="0">
              <a:latin typeface="Arial" charset="0"/>
              <a:ea typeface="ＭＳ Ｐゴシック" pitchFamily="34" charset="-128"/>
              <a:cs typeface="Arial" charset="0"/>
            </a:endParaRPr>
          </a:p>
          <a:p>
            <a:pPr lvl="1"/>
            <a:r>
              <a:rPr lang="en-US" dirty="0" smtClean="0">
                <a:latin typeface="Arial" charset="0"/>
                <a:ea typeface="ＭＳ Ｐゴシック" pitchFamily="34" charset="-128"/>
                <a:cs typeface="Arial" charset="0"/>
              </a:rPr>
              <a:t>BWC used the January 1, 2014 – December 31, 2014 payroll for policy year 2016.  (Public Employer)</a:t>
            </a:r>
          </a:p>
          <a:p>
            <a:pPr lvl="1"/>
            <a:endParaRPr lang="en-US" dirty="0" smtClean="0">
              <a:latin typeface="Arial" charset="0"/>
              <a:ea typeface="ＭＳ Ｐゴシック" pitchFamily="34" charset="-128"/>
              <a:cs typeface="Arial" charset="0"/>
            </a:endParaRPr>
          </a:p>
        </p:txBody>
      </p:sp>
      <p:sp>
        <p:nvSpPr>
          <p:cNvPr id="5" name="Slide Number Placeholder 4"/>
          <p:cNvSpPr>
            <a:spLocks noGrp="1"/>
          </p:cNvSpPr>
          <p:nvPr>
            <p:ph type="sldNum" sz="quarter" idx="10"/>
          </p:nvPr>
        </p:nvSpPr>
        <p:spPr/>
        <p:txBody>
          <a:bodyPr/>
          <a:lstStyle/>
          <a:p>
            <a:pPr>
              <a:defRPr/>
            </a:pPr>
            <a:fld id="{09A46B67-B46B-4DCA-AE2E-F4C05312330C}" type="slidenum">
              <a:rPr lang="en-US" smtClean="0"/>
              <a:pPr>
                <a:defRPr/>
              </a:pPr>
              <a:t>14</a:t>
            </a:fld>
            <a:endParaRPr lang="en-US" dirty="0"/>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a:defRPr/>
            </a:pPr>
            <a:r>
              <a:rPr lang="en-US" dirty="0" smtClean="0"/>
              <a:t>Implementing Prospective Billing</a:t>
            </a:r>
            <a:br>
              <a:rPr lang="en-US" dirty="0" smtClean="0"/>
            </a:br>
            <a:endParaRPr lang="en-US" dirty="0" smtClean="0"/>
          </a:p>
        </p:txBody>
      </p:sp>
      <p:sp>
        <p:nvSpPr>
          <p:cNvPr id="15363" name="Content Placeholder 2"/>
          <p:cNvSpPr>
            <a:spLocks noGrp="1"/>
          </p:cNvSpPr>
          <p:nvPr>
            <p:ph idx="1"/>
          </p:nvPr>
        </p:nvSpPr>
        <p:spPr/>
        <p:txBody>
          <a:bodyPr/>
          <a:lstStyle/>
          <a:p>
            <a:r>
              <a:rPr lang="en-US" dirty="0" smtClean="0">
                <a:latin typeface="Arial" charset="0"/>
                <a:ea typeface="ＭＳ Ｐゴシック" pitchFamily="34" charset="-128"/>
                <a:cs typeface="Arial" charset="0"/>
              </a:rPr>
              <a:t>In May of each year: (Private Employers) </a:t>
            </a:r>
          </a:p>
          <a:p>
            <a:pPr lvl="1"/>
            <a:r>
              <a:rPr lang="en-US" sz="2800" dirty="0" smtClean="0">
                <a:latin typeface="Arial" charset="0"/>
                <a:ea typeface="ＭＳ Ｐゴシック" pitchFamily="34" charset="-128"/>
                <a:cs typeface="Arial" charset="0"/>
              </a:rPr>
              <a:t>Employers will receive a notice of estimated annual premium along with their annual certificate of coverage.</a:t>
            </a:r>
          </a:p>
          <a:p>
            <a:pPr lvl="1">
              <a:buNone/>
            </a:pPr>
            <a:endParaRPr lang="en-US" dirty="0" smtClean="0">
              <a:latin typeface="Arial" charset="0"/>
              <a:ea typeface="ＭＳ Ｐゴシック" pitchFamily="34" charset="-128"/>
              <a:cs typeface="Arial" charset="0"/>
            </a:endParaRPr>
          </a:p>
          <a:p>
            <a:r>
              <a:rPr lang="en-US" dirty="0" smtClean="0">
                <a:latin typeface="Arial" charset="0"/>
                <a:cs typeface="Arial" charset="0"/>
              </a:rPr>
              <a:t>The 2017 Notice of Estimated Annual Premium will be sent by Oct. 31, 2016. (Public Employers)</a:t>
            </a:r>
          </a:p>
          <a:p>
            <a:endParaRPr lang="en-US" dirty="0" smtClean="0">
              <a:latin typeface="Arial" charset="0"/>
              <a:ea typeface="ＭＳ Ｐゴシック" pitchFamily="34" charset="-128"/>
              <a:cs typeface="Arial" charset="0"/>
            </a:endParaRPr>
          </a:p>
        </p:txBody>
      </p:sp>
      <p:sp>
        <p:nvSpPr>
          <p:cNvPr id="5" name="Slide Number Placeholder 4"/>
          <p:cNvSpPr>
            <a:spLocks noGrp="1"/>
          </p:cNvSpPr>
          <p:nvPr>
            <p:ph type="sldNum" sz="quarter" idx="10"/>
          </p:nvPr>
        </p:nvSpPr>
        <p:spPr/>
        <p:txBody>
          <a:bodyPr/>
          <a:lstStyle/>
          <a:p>
            <a:pPr>
              <a:defRPr/>
            </a:pPr>
            <a:fld id="{70570A71-4C90-4B5E-96AD-4D7AE1DB50B6}" type="slidenum">
              <a:rPr lang="en-US" smtClean="0"/>
              <a:pPr>
                <a:defRPr/>
              </a:pPr>
              <a:t>15</a:t>
            </a:fld>
            <a:endParaRPr lang="en-US" dirty="0"/>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defRPr/>
            </a:pPr>
            <a:r>
              <a:rPr lang="en-US" dirty="0" smtClean="0">
                <a:latin typeface="Rockwell" pitchFamily="18" charset="0"/>
                <a:ea typeface="ＭＳ Ｐゴシック" pitchFamily="34" charset="-128"/>
                <a:cs typeface="Rockwell" pitchFamily="18" charset="0"/>
              </a:rPr>
              <a:t>Installment Options – Starting 2017</a:t>
            </a:r>
          </a:p>
        </p:txBody>
      </p:sp>
      <p:sp>
        <p:nvSpPr>
          <p:cNvPr id="15363" name="Content Placeholder 2"/>
          <p:cNvSpPr>
            <a:spLocks noGrp="1"/>
          </p:cNvSpPr>
          <p:nvPr>
            <p:ph idx="1"/>
          </p:nvPr>
        </p:nvSpPr>
        <p:spPr>
          <a:xfrm>
            <a:off x="457200" y="2133600"/>
            <a:ext cx="8229600" cy="3916363"/>
          </a:xfrm>
        </p:spPr>
        <p:txBody>
          <a:bodyPr/>
          <a:lstStyle/>
          <a:p>
            <a:pPr lvl="1"/>
            <a:r>
              <a:rPr lang="en-US" dirty="0" smtClean="0">
                <a:latin typeface="Arial" charset="0"/>
                <a:ea typeface="ＭＳ Ｐゴシック" pitchFamily="34" charset="-128"/>
                <a:cs typeface="Arial" charset="0"/>
              </a:rPr>
              <a:t>Annual (1);</a:t>
            </a:r>
          </a:p>
          <a:p>
            <a:pPr lvl="1"/>
            <a:r>
              <a:rPr lang="en-US" dirty="0" smtClean="0">
                <a:latin typeface="Arial" charset="0"/>
                <a:ea typeface="ＭＳ Ｐゴシック" pitchFamily="34" charset="-128"/>
                <a:cs typeface="Arial" charset="0"/>
              </a:rPr>
              <a:t>Semi-annual (2);</a:t>
            </a:r>
          </a:p>
          <a:p>
            <a:pPr lvl="1"/>
            <a:r>
              <a:rPr lang="en-US" dirty="0" smtClean="0">
                <a:latin typeface="Arial" charset="0"/>
                <a:ea typeface="ＭＳ Ｐゴシック" pitchFamily="34" charset="-128"/>
                <a:cs typeface="Arial" charset="0"/>
              </a:rPr>
              <a:t>Quarterly (4);</a:t>
            </a:r>
          </a:p>
          <a:p>
            <a:pPr lvl="1"/>
            <a:r>
              <a:rPr lang="en-US" dirty="0" smtClean="0">
                <a:latin typeface="Arial" charset="0"/>
                <a:ea typeface="ＭＳ Ｐゴシック" pitchFamily="34" charset="-128"/>
                <a:cs typeface="Arial" charset="0"/>
              </a:rPr>
              <a:t>Bi-monthly (6);</a:t>
            </a:r>
          </a:p>
          <a:p>
            <a:pPr lvl="1"/>
            <a:r>
              <a:rPr lang="en-US" dirty="0" smtClean="0">
                <a:latin typeface="Arial" charset="0"/>
                <a:ea typeface="ＭＳ Ｐゴシック" pitchFamily="34" charset="-128"/>
                <a:cs typeface="Arial" charset="0"/>
              </a:rPr>
              <a:t>Monthly (12).</a:t>
            </a:r>
          </a:p>
          <a:p>
            <a:r>
              <a:rPr lang="en-US" dirty="0" smtClean="0">
                <a:latin typeface="Arial" charset="0"/>
                <a:ea typeface="ＭＳ Ｐゴシック" pitchFamily="34" charset="-128"/>
                <a:cs typeface="Arial" charset="0"/>
              </a:rPr>
              <a:t>Minimum payers ($120 + fees and assessments) will not receive installment options.</a:t>
            </a:r>
          </a:p>
        </p:txBody>
      </p:sp>
      <p:sp>
        <p:nvSpPr>
          <p:cNvPr id="5" name="Slide Number Placeholder 4"/>
          <p:cNvSpPr>
            <a:spLocks noGrp="1"/>
          </p:cNvSpPr>
          <p:nvPr>
            <p:ph type="sldNum" sz="quarter" idx="10"/>
          </p:nvPr>
        </p:nvSpPr>
        <p:spPr/>
        <p:txBody>
          <a:bodyPr/>
          <a:lstStyle/>
          <a:p>
            <a:pPr>
              <a:defRPr/>
            </a:pPr>
            <a:fld id="{0F44C668-DCF5-4A19-9718-4D30BF3AAF50}" type="slidenum">
              <a:rPr lang="en-US" smtClean="0"/>
              <a:pPr>
                <a:defRPr/>
              </a:pPr>
              <a:t>16</a:t>
            </a:fld>
            <a:endParaRPr lang="en-US" dirty="0"/>
          </a:p>
        </p:txBody>
      </p:sp>
      <p:pic>
        <p:nvPicPr>
          <p:cNvPr id="6" name="Picture 5" descr="options.png"/>
          <p:cNvPicPr>
            <a:picLocks noChangeAspect="1"/>
          </p:cNvPicPr>
          <p:nvPr/>
        </p:nvPicPr>
        <p:blipFill>
          <a:blip r:embed="rId3" cstate="print"/>
          <a:stretch>
            <a:fillRect/>
          </a:stretch>
        </p:blipFill>
        <p:spPr>
          <a:xfrm>
            <a:off x="5257800" y="1828799"/>
            <a:ext cx="3192780" cy="2391503"/>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Rockwell" pitchFamily="18" charset="0"/>
                <a:ea typeface="ＭＳ Ｐゴシック" pitchFamily="34" charset="-128"/>
                <a:cs typeface="Rockwell" pitchFamily="18" charset="0"/>
              </a:rPr>
              <a:t>Payroll True-up Report</a:t>
            </a:r>
          </a:p>
        </p:txBody>
      </p:sp>
      <p:sp>
        <p:nvSpPr>
          <p:cNvPr id="20483" name="Content Placeholder 5"/>
          <p:cNvSpPr>
            <a:spLocks noGrp="1"/>
          </p:cNvSpPr>
          <p:nvPr>
            <p:ph idx="1"/>
          </p:nvPr>
        </p:nvSpPr>
        <p:spPr>
          <a:xfrm>
            <a:off x="457200" y="1676400"/>
            <a:ext cx="8229600" cy="3916363"/>
          </a:xfrm>
        </p:spPr>
        <p:txBody>
          <a:bodyPr/>
          <a:lstStyle/>
          <a:p>
            <a:r>
              <a:rPr lang="en-US" sz="2600" smtClean="0">
                <a:latin typeface="Arial" charset="0"/>
                <a:ea typeface="ＭＳ Ｐゴシック" pitchFamily="34" charset="-128"/>
                <a:cs typeface="Arial" charset="0"/>
              </a:rPr>
              <a:t>Prospective requires an annual payroll report true-up. BWC will send a reminder in July of each year.</a:t>
            </a:r>
          </a:p>
          <a:p>
            <a:r>
              <a:rPr lang="en-US" sz="2600" smtClean="0">
                <a:latin typeface="Arial" charset="0"/>
                <a:ea typeface="ＭＳ Ｐゴシック" pitchFamily="34" charset="-128"/>
                <a:cs typeface="Arial" charset="0"/>
              </a:rPr>
              <a:t>The employer must report actual payroll for the previous policy year.</a:t>
            </a:r>
          </a:p>
          <a:p>
            <a:pPr lvl="1"/>
            <a:r>
              <a:rPr lang="en-US" smtClean="0">
                <a:latin typeface="Arial" charset="0"/>
                <a:ea typeface="ＭＳ Ｐゴシック" pitchFamily="34" charset="-128"/>
                <a:cs typeface="Arial" charset="0"/>
              </a:rPr>
              <a:t>Online or over the phone only</a:t>
            </a:r>
          </a:p>
          <a:p>
            <a:pPr lvl="1"/>
            <a:r>
              <a:rPr lang="en-US" smtClean="0">
                <a:latin typeface="Arial" charset="0"/>
                <a:ea typeface="ＭＳ Ｐゴシック" pitchFamily="34" charset="-128"/>
                <a:cs typeface="Arial" charset="0"/>
              </a:rPr>
              <a:t>If additional premium is calculated, it is also due by Aug. 15.</a:t>
            </a:r>
          </a:p>
          <a:p>
            <a:pPr lvl="1"/>
            <a:r>
              <a:rPr lang="en-US" smtClean="0">
                <a:latin typeface="Arial" charset="0"/>
                <a:ea typeface="ＭＳ Ｐゴシック" pitchFamily="34" charset="-128"/>
                <a:cs typeface="Arial" charset="0"/>
              </a:rPr>
              <a:t>If credit calculated, it will be released in normal process.</a:t>
            </a:r>
          </a:p>
          <a:p>
            <a:pPr lvl="1"/>
            <a:r>
              <a:rPr lang="en-US" smtClean="0">
                <a:latin typeface="Arial" charset="0"/>
                <a:ea typeface="ＭＳ Ｐゴシック" pitchFamily="34" charset="-128"/>
                <a:cs typeface="Arial" charset="0"/>
              </a:rPr>
              <a:t>Employers must pay online to be eligible for the Go-green rebate. </a:t>
            </a:r>
          </a:p>
        </p:txBody>
      </p:sp>
      <p:sp>
        <p:nvSpPr>
          <p:cNvPr id="5" name="Slide Number Placeholder 4"/>
          <p:cNvSpPr>
            <a:spLocks noGrp="1"/>
          </p:cNvSpPr>
          <p:nvPr>
            <p:ph type="sldNum" sz="quarter" idx="10"/>
          </p:nvPr>
        </p:nvSpPr>
        <p:spPr/>
        <p:txBody>
          <a:bodyPr/>
          <a:lstStyle/>
          <a:p>
            <a:pPr>
              <a:defRPr/>
            </a:pPr>
            <a:fld id="{BC3416E3-3F31-46FD-851F-5FD85FC3710D}" type="slidenum">
              <a:rPr lang="en-US" smtClean="0"/>
              <a:pPr>
                <a:defRPr/>
              </a:pPr>
              <a:t>17</a:t>
            </a:fld>
            <a:endParaRPr lang="en-US" dirty="0"/>
          </a:p>
        </p:txBody>
      </p:sp>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a83176\Pictures\New folder\payroll.png"/>
          <p:cNvPicPr>
            <a:picLocks noChangeAspect="1" noChangeArrowheads="1"/>
          </p:cNvPicPr>
          <p:nvPr/>
        </p:nvPicPr>
        <p:blipFill>
          <a:blip r:embed="rId2" cstate="print"/>
          <a:srcRect/>
          <a:stretch>
            <a:fillRect/>
          </a:stretch>
        </p:blipFill>
        <p:spPr bwMode="auto">
          <a:xfrm>
            <a:off x="5257800" y="4800600"/>
            <a:ext cx="3733800" cy="1787525"/>
          </a:xfrm>
          <a:prstGeom prst="rect">
            <a:avLst/>
          </a:prstGeom>
          <a:noFill/>
          <a:ln w="9525">
            <a:noFill/>
            <a:miter lim="800000"/>
            <a:headEnd/>
            <a:tailEnd/>
          </a:ln>
        </p:spPr>
      </p:pic>
      <p:sp>
        <p:nvSpPr>
          <p:cNvPr id="26627" name="Title 1"/>
          <p:cNvSpPr>
            <a:spLocks noGrp="1"/>
          </p:cNvSpPr>
          <p:nvPr>
            <p:ph type="title"/>
          </p:nvPr>
        </p:nvSpPr>
        <p:spPr>
          <a:xfrm>
            <a:off x="152400" y="762000"/>
            <a:ext cx="8839200" cy="990600"/>
          </a:xfrm>
        </p:spPr>
        <p:txBody>
          <a:bodyPr/>
          <a:lstStyle/>
          <a:p>
            <a:r>
              <a:rPr lang="en-US" smtClean="0">
                <a:latin typeface="Rockwell" pitchFamily="18" charset="0"/>
                <a:cs typeface="Rockwell" pitchFamily="18" charset="0"/>
              </a:rPr>
              <a:t>Payroll True-up Report</a:t>
            </a:r>
          </a:p>
        </p:txBody>
      </p:sp>
      <p:sp>
        <p:nvSpPr>
          <p:cNvPr id="26628" name="Text Placeholder 2"/>
          <p:cNvSpPr>
            <a:spLocks noGrp="1"/>
          </p:cNvSpPr>
          <p:nvPr>
            <p:ph type="body" sz="quarter" idx="10"/>
          </p:nvPr>
        </p:nvSpPr>
        <p:spPr>
          <a:xfrm>
            <a:off x="609600" y="1828800"/>
            <a:ext cx="8229600" cy="4419600"/>
          </a:xfrm>
        </p:spPr>
        <p:txBody>
          <a:bodyPr/>
          <a:lstStyle/>
          <a:p>
            <a:r>
              <a:rPr lang="en-US" dirty="0" smtClean="0">
                <a:latin typeface="Arial" charset="0"/>
                <a:cs typeface="Arial" charset="0"/>
              </a:rPr>
              <a:t>Actual payroll is critical for rate setting. For that reason, any outstanding true-ups will result in:</a:t>
            </a:r>
          </a:p>
          <a:p>
            <a:pPr lvl="1"/>
            <a:r>
              <a:rPr lang="en-US" dirty="0" smtClean="0">
                <a:latin typeface="Arial" charset="0"/>
                <a:cs typeface="Arial" charset="0"/>
              </a:rPr>
              <a:t>Immediate disqualification from rating plans and programs for that current policy year;</a:t>
            </a:r>
          </a:p>
          <a:p>
            <a:pPr lvl="1"/>
            <a:r>
              <a:rPr lang="en-US" dirty="0" smtClean="0">
                <a:latin typeface="Arial" charset="0"/>
                <a:cs typeface="Arial" charset="0"/>
              </a:rPr>
              <a:t>Ineligibility to receive any rebates for the programs completed in the previous policy year;</a:t>
            </a:r>
          </a:p>
          <a:p>
            <a:pPr lvl="1"/>
            <a:r>
              <a:rPr lang="en-US" dirty="0" smtClean="0">
                <a:latin typeface="Arial" charset="0"/>
                <a:cs typeface="Arial" charset="0"/>
              </a:rPr>
              <a:t>Ineligibility for rating plan or programs in the upcoming program year.  </a:t>
            </a:r>
          </a:p>
          <a:p>
            <a:pPr>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Rockwell" pitchFamily="18" charset="0"/>
                <a:ea typeface="ＭＳ Ｐゴシック" pitchFamily="34" charset="-128"/>
                <a:cs typeface="Rockwell" pitchFamily="18" charset="0"/>
              </a:rPr>
              <a:t>Payroll True-up Report</a:t>
            </a:r>
          </a:p>
        </p:txBody>
      </p:sp>
      <p:sp>
        <p:nvSpPr>
          <p:cNvPr id="18435" name="Text Placeholder 2"/>
          <p:cNvSpPr>
            <a:spLocks noGrp="1"/>
          </p:cNvSpPr>
          <p:nvPr>
            <p:ph type="body" sz="quarter" idx="10"/>
          </p:nvPr>
        </p:nvSpPr>
        <p:spPr>
          <a:xfrm>
            <a:off x="304800" y="3352800"/>
            <a:ext cx="8382000" cy="2901950"/>
          </a:xfrm>
        </p:spPr>
        <p:txBody>
          <a:bodyPr/>
          <a:lstStyle/>
          <a:p>
            <a:r>
              <a:rPr lang="en-US" dirty="0" smtClean="0">
                <a:latin typeface="Arial" charset="0"/>
                <a:ea typeface="ＭＳ Ｐゴシック" pitchFamily="34" charset="-128"/>
                <a:cs typeface="Arial" charset="0"/>
              </a:rPr>
              <a:t>Failure to complete* the payroll true-up report will result in immediate disqualification from rating plans and programs.</a:t>
            </a:r>
          </a:p>
          <a:p>
            <a:endParaRPr lang="en-US" dirty="0" smtClean="0">
              <a:latin typeface="Arial" charset="0"/>
              <a:ea typeface="ＭＳ Ｐゴシック" pitchFamily="34" charset="-128"/>
              <a:cs typeface="Arial" charset="0"/>
            </a:endParaRPr>
          </a:p>
          <a:p>
            <a:pPr>
              <a:buNone/>
            </a:pPr>
            <a:r>
              <a:rPr lang="en-US" dirty="0" smtClean="0">
                <a:latin typeface="Arial" charset="0"/>
                <a:ea typeface="ＭＳ Ｐゴシック" pitchFamily="34" charset="-128"/>
                <a:cs typeface="Arial" charset="0"/>
              </a:rPr>
              <a:t>    *Complete = reporting and paying (if necessary).</a:t>
            </a:r>
          </a:p>
        </p:txBody>
      </p:sp>
      <p:pic>
        <p:nvPicPr>
          <p:cNvPr id="4" name="Picture 3" descr="complete.png"/>
          <p:cNvPicPr>
            <a:picLocks noChangeAspect="1"/>
          </p:cNvPicPr>
          <p:nvPr/>
        </p:nvPicPr>
        <p:blipFill>
          <a:blip r:embed="rId3" cstate="print"/>
          <a:stretch>
            <a:fillRect/>
          </a:stretch>
        </p:blipFill>
        <p:spPr>
          <a:xfrm>
            <a:off x="3581400" y="1524000"/>
            <a:ext cx="1714500" cy="1714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latin typeface="Rockwell" pitchFamily="18" charset="0"/>
                <a:ea typeface="ＭＳ Ｐゴシック" pitchFamily="34" charset="-128"/>
                <a:cs typeface="Rockwell" pitchFamily="18" charset="0"/>
              </a:rPr>
              <a:t>Today’s Learning Objectives</a:t>
            </a:r>
          </a:p>
        </p:txBody>
      </p:sp>
      <p:sp>
        <p:nvSpPr>
          <p:cNvPr id="7171" name="Content Placeholder 2"/>
          <p:cNvSpPr>
            <a:spLocks noGrp="1"/>
          </p:cNvSpPr>
          <p:nvPr>
            <p:ph idx="1"/>
          </p:nvPr>
        </p:nvSpPr>
        <p:spPr>
          <a:xfrm>
            <a:off x="304800" y="1905000"/>
            <a:ext cx="5867400" cy="4419600"/>
          </a:xfrm>
        </p:spPr>
        <p:txBody>
          <a:bodyPr/>
          <a:lstStyle/>
          <a:p>
            <a:pPr>
              <a:buFont typeface="Courier New" pitchFamily="49" charset="0"/>
              <a:buNone/>
            </a:pPr>
            <a:r>
              <a:rPr lang="en-US" sz="2000" dirty="0" smtClean="0">
                <a:latin typeface="Arial" charset="0"/>
                <a:ea typeface="ＭＳ Ｐゴシック" pitchFamily="34" charset="-128"/>
                <a:cs typeface="Arial" charset="0"/>
              </a:rPr>
              <a:t>You’ll learn about:</a:t>
            </a:r>
          </a:p>
          <a:p>
            <a:r>
              <a:rPr lang="en-US" sz="2000" dirty="0" smtClean="0">
                <a:latin typeface="Arial" charset="0"/>
                <a:ea typeface="ＭＳ Ｐゴシック" pitchFamily="34" charset="-128"/>
                <a:cs typeface="Arial" charset="0"/>
              </a:rPr>
              <a:t>Recent rate changes;</a:t>
            </a:r>
          </a:p>
          <a:p>
            <a:r>
              <a:rPr lang="en-US" sz="2000" dirty="0" smtClean="0">
                <a:latin typeface="Arial" charset="0"/>
                <a:ea typeface="ＭＳ Ｐゴシック" pitchFamily="34" charset="-128"/>
                <a:cs typeface="Arial" charset="0"/>
              </a:rPr>
              <a:t>The three elements of A Billion Back;</a:t>
            </a:r>
          </a:p>
          <a:p>
            <a:r>
              <a:rPr lang="en-US" sz="2000" dirty="0" smtClean="0">
                <a:latin typeface="Arial" charset="0"/>
                <a:ea typeface="ＭＳ Ｐゴシック" pitchFamily="34" charset="-128"/>
                <a:cs typeface="Arial" charset="0"/>
              </a:rPr>
              <a:t>The reasons for switching to prospective billing;</a:t>
            </a:r>
          </a:p>
          <a:p>
            <a:r>
              <a:rPr lang="en-US" sz="2000" dirty="0" smtClean="0">
                <a:latin typeface="Arial" charset="0"/>
                <a:ea typeface="ＭＳ Ｐゴシック" pitchFamily="34" charset="-128"/>
                <a:cs typeface="Arial" charset="0"/>
              </a:rPr>
              <a:t>The differences with prospective billing and what they mean to you;</a:t>
            </a:r>
          </a:p>
          <a:p>
            <a:r>
              <a:rPr lang="en-US" sz="2000" dirty="0" smtClean="0">
                <a:latin typeface="Arial" charset="0"/>
                <a:ea typeface="ＭＳ Ｐゴシック" pitchFamily="34" charset="-128"/>
                <a:cs typeface="Arial" charset="0"/>
              </a:rPr>
              <a:t>Significant dates and deadlines.</a:t>
            </a:r>
          </a:p>
          <a:p>
            <a:endParaRPr lang="en-US" sz="2000" dirty="0" smtClean="0">
              <a:latin typeface="Arial" charset="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A50A04CB-4A32-4116-AEA3-F7DD5A8AD891}" type="slidenum">
              <a:rPr lang="en-US" smtClean="0"/>
              <a:pPr>
                <a:defRPr/>
              </a:pPr>
              <a:t>2</a:t>
            </a:fld>
            <a:endParaRPr lang="en-US" dirty="0"/>
          </a:p>
        </p:txBody>
      </p:sp>
      <p:pic>
        <p:nvPicPr>
          <p:cNvPr id="5" name="Picture 4" descr="Learning.jpg"/>
          <p:cNvPicPr>
            <a:picLocks noChangeAspect="1"/>
          </p:cNvPicPr>
          <p:nvPr/>
        </p:nvPicPr>
        <p:blipFill>
          <a:blip r:embed="rId3" cstate="print"/>
          <a:stretch>
            <a:fillRect/>
          </a:stretch>
        </p:blipFill>
        <p:spPr>
          <a:xfrm>
            <a:off x="6172200" y="1981200"/>
            <a:ext cx="2438400" cy="2438400"/>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Lapsing Coverage</a:t>
            </a:r>
            <a:endParaRPr lang="en-US" dirty="0"/>
          </a:p>
        </p:txBody>
      </p:sp>
      <p:pic>
        <p:nvPicPr>
          <p:cNvPr id="5" name="Content Placeholder 4" descr="Insurance Policy.jpg"/>
          <p:cNvPicPr>
            <a:picLocks noGrp="1" noChangeAspect="1"/>
          </p:cNvPicPr>
          <p:nvPr>
            <p:ph idx="1"/>
          </p:nvPr>
        </p:nvPicPr>
        <p:blipFill>
          <a:blip r:embed="rId2" cstate="print"/>
          <a:stretch>
            <a:fillRect/>
          </a:stretch>
        </p:blipFill>
        <p:spPr>
          <a:xfrm>
            <a:off x="6781800" y="2209800"/>
            <a:ext cx="1874762" cy="2362200"/>
          </a:xfrm>
        </p:spPr>
      </p:pic>
      <p:sp>
        <p:nvSpPr>
          <p:cNvPr id="4" name="Slide Number Placeholder 3"/>
          <p:cNvSpPr>
            <a:spLocks noGrp="1"/>
          </p:cNvSpPr>
          <p:nvPr>
            <p:ph type="sldNum" sz="quarter" idx="10"/>
          </p:nvPr>
        </p:nvSpPr>
        <p:spPr/>
        <p:txBody>
          <a:bodyPr/>
          <a:lstStyle/>
          <a:p>
            <a:pPr>
              <a:defRPr/>
            </a:pPr>
            <a:fld id="{1186733C-2CF6-448F-8BD4-62948CD2B883}" type="slidenum">
              <a:rPr lang="en-US" smtClean="0"/>
              <a:pPr>
                <a:defRPr/>
              </a:pPr>
              <a:t>20</a:t>
            </a:fld>
            <a:endParaRPr lang="en-US" dirty="0"/>
          </a:p>
        </p:txBody>
      </p:sp>
      <p:sp>
        <p:nvSpPr>
          <p:cNvPr id="6" name="Content Placeholder 2"/>
          <p:cNvSpPr txBox="1">
            <a:spLocks/>
          </p:cNvSpPr>
          <p:nvPr/>
        </p:nvSpPr>
        <p:spPr bwMode="auto">
          <a:xfrm>
            <a:off x="457200" y="2209800"/>
            <a:ext cx="6172200" cy="353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3200"/>
              </a:lnSpc>
              <a:spcBef>
                <a:spcPts val="1200"/>
              </a:spcBef>
              <a:spcAft>
                <a:spcPct val="0"/>
              </a:spcAft>
              <a:buClr>
                <a:schemeClr val="tx2"/>
              </a:buClr>
              <a:buSzTx/>
              <a:buFont typeface="Courier New" pitchFamily="49" charset="0"/>
              <a:buChar char="o"/>
              <a:tabLst/>
              <a:defRPr/>
            </a:pPr>
            <a:r>
              <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rPr>
              <a:t>Coverage</a:t>
            </a:r>
            <a:r>
              <a:rPr kumimoji="0" lang="en-US" sz="2800" b="0" i="0" u="none" strike="noStrike" kern="1200" cap="none" spc="0" normalizeH="0" noProof="0" dirty="0" smtClean="0">
                <a:ln>
                  <a:noFill/>
                </a:ln>
                <a:solidFill>
                  <a:schemeClr val="tx1"/>
                </a:solidFill>
                <a:effectLst/>
                <a:uLnTx/>
                <a:uFillTx/>
                <a:latin typeface="Arial" charset="0"/>
                <a:ea typeface="ＭＳ Ｐゴシック" pitchFamily="34" charset="-128"/>
                <a:cs typeface="Arial" charset="0"/>
              </a:rPr>
              <a:t> will lapse if installment is not paid on time.</a:t>
            </a:r>
          </a:p>
          <a:p>
            <a:pPr marL="342900" marR="0" lvl="0" indent="-342900" algn="l" defTabSz="914400" rtl="0" eaLnBrk="0" fontAlgn="base" latinLnBrk="0" hangingPunct="0">
              <a:lnSpc>
                <a:spcPts val="3200"/>
              </a:lnSpc>
              <a:spcBef>
                <a:spcPts val="1200"/>
              </a:spcBef>
              <a:spcAft>
                <a:spcPct val="0"/>
              </a:spcAft>
              <a:buClr>
                <a:schemeClr val="tx2"/>
              </a:buClr>
              <a:buSzTx/>
              <a:buFont typeface="Courier New" pitchFamily="49" charset="0"/>
              <a:buChar char="o"/>
              <a:tabLst/>
              <a:defRPr/>
            </a:pPr>
            <a:endParaRPr kumimoji="0" lang="en-US" sz="2800" b="0" i="0" u="none" strike="noStrike" kern="1200" cap="none" spc="0" normalizeH="0" noProof="0" dirty="0" smtClean="0">
              <a:ln>
                <a:noFill/>
              </a:ln>
              <a:solidFill>
                <a:schemeClr val="tx1"/>
              </a:solidFill>
              <a:effectLst/>
              <a:uLnTx/>
              <a:uFillTx/>
              <a:latin typeface="Arial" charset="0"/>
              <a:ea typeface="ＭＳ Ｐゴシック" pitchFamily="34" charset="-128"/>
              <a:cs typeface="Arial" charset="0"/>
            </a:endParaRPr>
          </a:p>
          <a:p>
            <a:pPr marL="342900" marR="0" lvl="0" indent="-342900" algn="l" defTabSz="914400" rtl="0" eaLnBrk="0" fontAlgn="base" latinLnBrk="0" hangingPunct="0">
              <a:lnSpc>
                <a:spcPts val="3200"/>
              </a:lnSpc>
              <a:spcBef>
                <a:spcPts val="1200"/>
              </a:spcBef>
              <a:spcAft>
                <a:spcPct val="0"/>
              </a:spcAft>
              <a:buClr>
                <a:schemeClr val="tx2"/>
              </a:buClr>
              <a:buSzTx/>
              <a:buFont typeface="Courier New" pitchFamily="49" charset="0"/>
              <a:buChar char="o"/>
              <a:tabLst/>
              <a:defRPr/>
            </a:pPr>
            <a:r>
              <a:rPr lang="en-US" sz="2800" baseline="0" dirty="0" smtClean="0">
                <a:ea typeface="ＭＳ Ｐゴシック" pitchFamily="34" charset="-128"/>
              </a:rPr>
              <a:t>BWC</a:t>
            </a:r>
            <a:r>
              <a:rPr lang="en-US" sz="2800" dirty="0" smtClean="0">
                <a:ea typeface="ＭＳ Ｐゴシック" pitchFamily="34" charset="-128"/>
              </a:rPr>
              <a:t> will not lapse an employer who does not true-up, but BWC will certify to the Attorney General’s office.</a:t>
            </a:r>
            <a:endPar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a:p>
            <a:pPr marL="342900" marR="0" lvl="0" indent="-342900" algn="l" defTabSz="914400" rtl="0" eaLnBrk="0" fontAlgn="base" latinLnBrk="0" hangingPunct="0">
              <a:lnSpc>
                <a:spcPts val="3200"/>
              </a:lnSpc>
              <a:spcBef>
                <a:spcPts val="1200"/>
              </a:spcBef>
              <a:spcAft>
                <a:spcPct val="0"/>
              </a:spcAft>
              <a:buClr>
                <a:schemeClr val="tx2"/>
              </a:buClr>
              <a:buSzTx/>
              <a:buFont typeface="Courier New" pitchFamily="49" charset="0"/>
              <a:buChar char="o"/>
              <a:tabLst/>
              <a:defRPr/>
            </a:pPr>
            <a:endPar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a:p>
            <a:pPr marL="342900" marR="0" lvl="0" indent="-342900" algn="l" defTabSz="914400" rtl="0" eaLnBrk="0" fontAlgn="base" latinLnBrk="0" hangingPunct="0">
              <a:lnSpc>
                <a:spcPts val="3200"/>
              </a:lnSpc>
              <a:spcBef>
                <a:spcPts val="1200"/>
              </a:spcBef>
              <a:spcAft>
                <a:spcPct val="0"/>
              </a:spcAft>
              <a:buClr>
                <a:schemeClr val="tx2"/>
              </a:buClr>
              <a:buSzTx/>
              <a:buFont typeface="Courier New" pitchFamily="49" charset="0"/>
              <a:buChar char="o"/>
              <a:tabLst/>
              <a:defRPr/>
            </a:pPr>
            <a:endPar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a:p>
            <a:pPr marL="796925" marR="0" lvl="2" indent="-219075" algn="l" defTabSz="914400" rtl="0" eaLnBrk="0" fontAlgn="base" latinLnBrk="0" hangingPunct="0">
              <a:lnSpc>
                <a:spcPts val="2100"/>
              </a:lnSpc>
              <a:spcBef>
                <a:spcPts val="600"/>
              </a:spcBef>
              <a:spcAft>
                <a:spcPct val="0"/>
              </a:spcAft>
              <a:buClr>
                <a:schemeClr val="tx2"/>
              </a:buClr>
              <a:buSzTx/>
              <a:buFont typeface="Courier New" pitchFamily="49" charset="0"/>
              <a:buChar char="o"/>
              <a:tabLst/>
              <a:defRPr/>
            </a:pPr>
            <a:endParaRPr kumimoji="0" lang="en-US" sz="2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4400" dirty="0" smtClean="0"/>
              <a:t>BWC E-account</a:t>
            </a:r>
            <a:endParaRPr lang="en-US" sz="4400" dirty="0"/>
          </a:p>
        </p:txBody>
      </p:sp>
      <p:sp>
        <p:nvSpPr>
          <p:cNvPr id="5" name="Content Placeholder 4"/>
          <p:cNvSpPr>
            <a:spLocks noGrp="1"/>
          </p:cNvSpPr>
          <p:nvPr>
            <p:ph idx="1"/>
          </p:nvPr>
        </p:nvSpPr>
        <p:spPr>
          <a:xfrm>
            <a:off x="457200" y="1676400"/>
            <a:ext cx="8229600" cy="4449763"/>
          </a:xfrm>
        </p:spPr>
        <p:txBody>
          <a:bodyPr/>
          <a:lstStyle/>
          <a:p>
            <a:r>
              <a:rPr lang="en-US" dirty="0" smtClean="0"/>
              <a:t>E-Account User ID and Password</a:t>
            </a:r>
          </a:p>
          <a:p>
            <a:pPr lvl="1"/>
            <a:r>
              <a:rPr lang="en-US" dirty="0" smtClean="0"/>
              <a:t>Different from your account number</a:t>
            </a:r>
          </a:p>
          <a:p>
            <a:pPr lvl="1"/>
            <a:r>
              <a:rPr lang="en-US" dirty="0" smtClean="0"/>
              <a:t>User specific</a:t>
            </a:r>
          </a:p>
          <a:p>
            <a:pPr lvl="1"/>
            <a:r>
              <a:rPr lang="en-US" dirty="0" smtClean="0"/>
              <a:t>Primary User</a:t>
            </a:r>
          </a:p>
          <a:p>
            <a:pPr lvl="1"/>
            <a:r>
              <a:rPr lang="en-US" dirty="0" smtClean="0"/>
              <a:t>Secondary User</a:t>
            </a:r>
          </a:p>
          <a:p>
            <a:r>
              <a:rPr lang="en-US" dirty="0" smtClean="0"/>
              <a:t>Your BWC E-account gives you access to claim and policy information.</a:t>
            </a:r>
          </a:p>
          <a:p>
            <a:pPr lvl="1"/>
            <a:r>
              <a:rPr lang="en-US" dirty="0" smtClean="0"/>
              <a:t>Report and pay online</a:t>
            </a:r>
          </a:p>
          <a:p>
            <a:pPr lvl="1"/>
            <a:r>
              <a:rPr lang="en-US" dirty="0" smtClean="0"/>
              <a:t>Review individual claims and transaction history</a:t>
            </a:r>
          </a:p>
          <a:p>
            <a:pPr lvl="1"/>
            <a:r>
              <a:rPr lang="en-US" dirty="0" smtClean="0"/>
              <a:t>Complete year-end true-up</a:t>
            </a:r>
          </a:p>
        </p:txBody>
      </p:sp>
      <p:sp>
        <p:nvSpPr>
          <p:cNvPr id="4" name="Slide Number Placeholder 3"/>
          <p:cNvSpPr>
            <a:spLocks noGrp="1"/>
          </p:cNvSpPr>
          <p:nvPr>
            <p:ph type="sldNum" sz="quarter" idx="10"/>
          </p:nvPr>
        </p:nvSpPr>
        <p:spPr/>
        <p:txBody>
          <a:bodyPr/>
          <a:lstStyle/>
          <a:p>
            <a:pPr>
              <a:defRPr/>
            </a:pPr>
            <a:fld id="{7758B46E-B339-4558-A229-7449671CC41D}" type="slidenum">
              <a:rPr lang="en-US" smtClean="0"/>
              <a:pPr>
                <a:defRPr/>
              </a:pPr>
              <a:t>21</a:t>
            </a:fld>
            <a:endParaRPr lang="en-US" dirty="0"/>
          </a:p>
        </p:txBody>
      </p:sp>
      <p:pic>
        <p:nvPicPr>
          <p:cNvPr id="6" name="Picture 5" descr="interview.png">
            <a:hlinkClick r:id="rId3"/>
          </p:cNvPr>
          <p:cNvPicPr>
            <a:picLocks noChangeAspect="1"/>
          </p:cNvPicPr>
          <p:nvPr/>
        </p:nvPicPr>
        <p:blipFill>
          <a:blip r:embed="rId4" cstate="print"/>
          <a:stretch>
            <a:fillRect/>
          </a:stretch>
        </p:blipFill>
        <p:spPr>
          <a:xfrm>
            <a:off x="6324600" y="1524000"/>
            <a:ext cx="2446986" cy="2213197"/>
          </a:xfrm>
          <a:prstGeom prst="rect">
            <a:avLst/>
          </a:prstGeom>
        </p:spPr>
      </p:pic>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defRPr/>
            </a:pPr>
            <a:r>
              <a:rPr lang="en-US" dirty="0" smtClean="0"/>
              <a:t>Rating Plan and Program Deadline (Private Employers)</a:t>
            </a:r>
            <a:br>
              <a:rPr lang="en-US" dirty="0" smtClean="0"/>
            </a:br>
            <a:endParaRPr lang="en-US" dirty="0"/>
          </a:p>
        </p:txBody>
      </p:sp>
      <p:sp>
        <p:nvSpPr>
          <p:cNvPr id="22531" name="Content Placeholder 2"/>
          <p:cNvSpPr>
            <a:spLocks noGrp="1"/>
          </p:cNvSpPr>
          <p:nvPr>
            <p:ph idx="1"/>
          </p:nvPr>
        </p:nvSpPr>
        <p:spPr>
          <a:xfrm>
            <a:off x="457200" y="2362200"/>
            <a:ext cx="8229600" cy="3535363"/>
          </a:xfrm>
        </p:spPr>
        <p:txBody>
          <a:bodyPr/>
          <a:lstStyle/>
          <a:p>
            <a:r>
              <a:rPr lang="en-US" dirty="0" smtClean="0">
                <a:latin typeface="Arial" charset="0"/>
                <a:ea typeface="ＭＳ Ｐゴシック" pitchFamily="34" charset="-128"/>
                <a:cs typeface="Arial" charset="0"/>
              </a:rPr>
              <a:t>Group-experience rating – Monday prior to Thanksgiving</a:t>
            </a:r>
          </a:p>
          <a:p>
            <a:r>
              <a:rPr lang="en-US" dirty="0" smtClean="0">
                <a:latin typeface="Arial" charset="0"/>
                <a:ea typeface="ＭＳ Ｐゴシック" pitchFamily="34" charset="-128"/>
                <a:cs typeface="Arial" charset="0"/>
              </a:rPr>
              <a:t>Group retro, One Claim Program, Deductible, Individual retro – Last business day in January</a:t>
            </a:r>
          </a:p>
          <a:p>
            <a:r>
              <a:rPr lang="en-US" dirty="0" smtClean="0">
                <a:latin typeface="Arial" charset="0"/>
                <a:ea typeface="ＭＳ Ｐゴシック" pitchFamily="34" charset="-128"/>
                <a:cs typeface="Arial" charset="0"/>
              </a:rPr>
              <a:t>Destination: Excellence programs – Last business day in May </a:t>
            </a:r>
          </a:p>
        </p:txBody>
      </p:sp>
      <p:sp>
        <p:nvSpPr>
          <p:cNvPr id="5" name="Slide Number Placeholder 4"/>
          <p:cNvSpPr>
            <a:spLocks noGrp="1"/>
          </p:cNvSpPr>
          <p:nvPr>
            <p:ph type="sldNum" sz="quarter" idx="10"/>
          </p:nvPr>
        </p:nvSpPr>
        <p:spPr/>
        <p:txBody>
          <a:bodyPr/>
          <a:lstStyle/>
          <a:p>
            <a:pPr>
              <a:defRPr/>
            </a:pPr>
            <a:fld id="{8905801B-8982-4B9A-9DB0-3BBB92AC0CD3}" type="slidenum">
              <a:rPr lang="en-US" smtClean="0"/>
              <a:pPr>
                <a:defRPr/>
              </a:pPr>
              <a:t>22</a:t>
            </a:fld>
            <a:endParaRPr lang="en-US" dirty="0"/>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member.png"/>
          <p:cNvPicPr>
            <a:picLocks noChangeAspect="1"/>
          </p:cNvPicPr>
          <p:nvPr/>
        </p:nvPicPr>
        <p:blipFill>
          <a:blip r:embed="rId3" cstate="print"/>
          <a:stretch>
            <a:fillRect/>
          </a:stretch>
        </p:blipFill>
        <p:spPr>
          <a:xfrm>
            <a:off x="7429500" y="685800"/>
            <a:ext cx="1714500" cy="1714500"/>
          </a:xfrm>
          <a:prstGeom prst="rect">
            <a:avLst/>
          </a:prstGeom>
          <a:effectLst>
            <a:softEdge rad="63500"/>
          </a:effectLst>
        </p:spPr>
      </p:pic>
      <p:sp>
        <p:nvSpPr>
          <p:cNvPr id="2" name="Title 1"/>
          <p:cNvSpPr>
            <a:spLocks noGrp="1"/>
          </p:cNvSpPr>
          <p:nvPr>
            <p:ph type="title"/>
          </p:nvPr>
        </p:nvSpPr>
        <p:spPr>
          <a:xfrm>
            <a:off x="457200" y="838200"/>
            <a:ext cx="8229600" cy="762000"/>
          </a:xfrm>
        </p:spPr>
        <p:txBody>
          <a:bodyPr>
            <a:normAutofit fontScale="90000"/>
          </a:bodyPr>
          <a:lstStyle/>
          <a:p>
            <a:pPr>
              <a:defRPr/>
            </a:pPr>
            <a:r>
              <a:rPr lang="en-US" dirty="0" smtClean="0"/>
              <a:t>Key Dates to Remember</a:t>
            </a:r>
            <a:br>
              <a:rPr lang="en-US" dirty="0" smtClean="0"/>
            </a:br>
            <a:r>
              <a:rPr lang="en-US" dirty="0" smtClean="0"/>
              <a:t>(Public Employers)</a:t>
            </a:r>
            <a:endParaRPr lang="en-US" dirty="0"/>
          </a:p>
        </p:txBody>
      </p:sp>
      <p:sp>
        <p:nvSpPr>
          <p:cNvPr id="28676" name="Content Placeholder 2"/>
          <p:cNvSpPr>
            <a:spLocks noGrp="1"/>
          </p:cNvSpPr>
          <p:nvPr>
            <p:ph idx="1"/>
          </p:nvPr>
        </p:nvSpPr>
        <p:spPr>
          <a:xfrm>
            <a:off x="457200" y="2286000"/>
            <a:ext cx="8229600" cy="3230562"/>
          </a:xfrm>
        </p:spPr>
        <p:txBody>
          <a:bodyPr/>
          <a:lstStyle/>
          <a:p>
            <a:r>
              <a:rPr lang="en-US" sz="2400" dirty="0" smtClean="0">
                <a:latin typeface="Arial" charset="0"/>
                <a:ea typeface="ＭＳ Ｐゴシック" pitchFamily="34" charset="-128"/>
                <a:cs typeface="Arial" charset="0"/>
              </a:rPr>
              <a:t>May 2016 – 2015 payroll report payroll and first installment </a:t>
            </a:r>
          </a:p>
          <a:p>
            <a:r>
              <a:rPr lang="en-US" sz="2400" dirty="0" smtClean="0">
                <a:latin typeface="Arial" charset="0"/>
                <a:ea typeface="ＭＳ Ｐゴシック" pitchFamily="34" charset="-128"/>
                <a:cs typeface="Arial" charset="0"/>
              </a:rPr>
              <a:t>September 2016 – second invoice and remaining premium due</a:t>
            </a:r>
          </a:p>
          <a:p>
            <a:r>
              <a:rPr lang="en-US" sz="2400" dirty="0" smtClean="0">
                <a:latin typeface="Arial" charset="0"/>
                <a:ea typeface="ＭＳ Ｐゴシック" pitchFamily="34" charset="-128"/>
                <a:cs typeface="Arial" charset="0"/>
              </a:rPr>
              <a:t>November 2016 – Notice of Estimated Annual Premium</a:t>
            </a:r>
          </a:p>
          <a:p>
            <a:r>
              <a:rPr lang="en-US" sz="2400" dirty="0" smtClean="0">
                <a:latin typeface="Arial" charset="0"/>
                <a:ea typeface="ＭＳ Ｐゴシック" pitchFamily="34" charset="-128"/>
                <a:cs typeface="Arial" charset="0"/>
              </a:rPr>
              <a:t>December 2016 – First installment for policy year 2017</a:t>
            </a:r>
          </a:p>
          <a:p>
            <a:r>
              <a:rPr lang="en-US" sz="2400" dirty="0" smtClean="0">
                <a:latin typeface="Arial" charset="0"/>
                <a:ea typeface="ＭＳ Ｐゴシック" pitchFamily="34" charset="-128"/>
                <a:cs typeface="Arial" charset="0"/>
              </a:rPr>
              <a:t>February 2017 – First payroll true-up report due</a:t>
            </a:r>
          </a:p>
        </p:txBody>
      </p:sp>
      <p:sp>
        <p:nvSpPr>
          <p:cNvPr id="4" name="Slide Number Placeholder 3"/>
          <p:cNvSpPr>
            <a:spLocks noGrp="1"/>
          </p:cNvSpPr>
          <p:nvPr>
            <p:ph type="sldNum" sz="quarter" idx="10"/>
          </p:nvPr>
        </p:nvSpPr>
        <p:spPr/>
        <p:txBody>
          <a:bodyPr/>
          <a:lstStyle/>
          <a:p>
            <a:pPr>
              <a:defRPr/>
            </a:pPr>
            <a:fld id="{B9EEC65C-0BB5-4C36-8391-679483E6D1D0}" type="slidenum">
              <a:rPr lang="en-US" smtClean="0"/>
              <a:pPr>
                <a:defRPr/>
              </a:pPr>
              <a:t>23</a:t>
            </a:fld>
            <a:endParaRPr lang="en-US" dirty="0"/>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39624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8675" name="TextBox 8"/>
          <p:cNvSpPr txBox="1">
            <a:spLocks noChangeArrowheads="1"/>
          </p:cNvSpPr>
          <p:nvPr/>
        </p:nvSpPr>
        <p:spPr bwMode="auto">
          <a:xfrm>
            <a:off x="152400" y="2667000"/>
            <a:ext cx="1066800" cy="83026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Nov. 30, 2015 </a:t>
            </a:r>
          </a:p>
          <a:p>
            <a:pPr algn="ctr"/>
            <a:r>
              <a:rPr lang="en-US" sz="1200">
                <a:latin typeface="Calibri" pitchFamily="34" charset="0"/>
              </a:rPr>
              <a:t>Destination: Excellence enrollment</a:t>
            </a:r>
          </a:p>
        </p:txBody>
      </p:sp>
      <p:cxnSp>
        <p:nvCxnSpPr>
          <p:cNvPr id="11" name="Straight Connector 10"/>
          <p:cNvCxnSpPr>
            <a:stCxn id="28675" idx="2"/>
          </p:cNvCxnSpPr>
          <p:nvPr/>
        </p:nvCxnSpPr>
        <p:spPr>
          <a:xfrm>
            <a:off x="685800" y="3497263"/>
            <a:ext cx="0" cy="465137"/>
          </a:xfrm>
          <a:prstGeom prst="line">
            <a:avLst/>
          </a:prstGeom>
        </p:spPr>
        <p:style>
          <a:lnRef idx="1">
            <a:schemeClr val="accent1"/>
          </a:lnRef>
          <a:fillRef idx="0">
            <a:schemeClr val="accent1"/>
          </a:fillRef>
          <a:effectRef idx="0">
            <a:schemeClr val="accent1"/>
          </a:effectRef>
          <a:fontRef idx="minor">
            <a:schemeClr val="tx1"/>
          </a:fontRef>
        </p:style>
      </p:cxnSp>
      <p:sp>
        <p:nvSpPr>
          <p:cNvPr id="29702" name="TextBox 25"/>
          <p:cNvSpPr txBox="1">
            <a:spLocks noChangeArrowheads="1"/>
          </p:cNvSpPr>
          <p:nvPr/>
        </p:nvSpPr>
        <p:spPr bwMode="auto">
          <a:xfrm>
            <a:off x="685800" y="4867275"/>
            <a:ext cx="7391400" cy="2800350"/>
          </a:xfrm>
          <a:prstGeom prst="rect">
            <a:avLst/>
          </a:prstGeom>
          <a:noFill/>
          <a:ln w="9525">
            <a:noFill/>
            <a:miter lim="800000"/>
            <a:headEnd/>
            <a:tailEnd/>
          </a:ln>
        </p:spPr>
        <p:txBody>
          <a:bodyPr>
            <a:spAutoFit/>
          </a:bodyPr>
          <a:lstStyle/>
          <a:p>
            <a:pPr>
              <a:defRPr/>
            </a:pPr>
            <a:endParaRPr lang="en-US" dirty="0">
              <a:latin typeface="+mn-lt"/>
            </a:endParaRPr>
          </a:p>
          <a:p>
            <a:pPr marL="109538" indent="-109538">
              <a:buFont typeface="Arial" charset="0"/>
              <a:buChar char="•"/>
              <a:defRPr/>
            </a:pPr>
            <a:r>
              <a:rPr lang="en-US" dirty="0">
                <a:latin typeface="+mn-lt"/>
              </a:rPr>
              <a:t>Destination: Excellence enrollment  –  Last business day of November</a:t>
            </a:r>
          </a:p>
          <a:p>
            <a:pPr marL="109538" indent="-109538">
              <a:buFont typeface="Arial" charset="0"/>
              <a:buChar char="•"/>
              <a:defRPr/>
            </a:pPr>
            <a:r>
              <a:rPr lang="en-US" dirty="0">
                <a:latin typeface="+mn-lt"/>
              </a:rPr>
              <a:t>Dual premium billings: Payroll report and prospective invoice due May 16 – transition credit on both</a:t>
            </a:r>
          </a:p>
          <a:p>
            <a:pPr marL="109538" indent="-109538">
              <a:buFont typeface="Arial" charset="0"/>
              <a:buChar char="•"/>
              <a:defRPr/>
            </a:pPr>
            <a:r>
              <a:rPr lang="en-US" dirty="0"/>
              <a:t>2</a:t>
            </a:r>
            <a:r>
              <a:rPr lang="en-US" baseline="30000" dirty="0"/>
              <a:t>nd</a:t>
            </a:r>
            <a:r>
              <a:rPr lang="en-US" dirty="0"/>
              <a:t> invoice in 2016 for both policy year 2015 and 2016 due Sept. 1 (again</a:t>
            </a:r>
            <a:r>
              <a:rPr lang="en-US"/>
              <a:t>, transition </a:t>
            </a:r>
            <a:r>
              <a:rPr lang="en-US" dirty="0"/>
              <a:t>credits on both)</a:t>
            </a:r>
          </a:p>
          <a:p>
            <a:pPr marL="109538" indent="-109538">
              <a:buFont typeface="Arial" charset="0"/>
              <a:buChar char="•"/>
              <a:defRPr/>
            </a:pPr>
            <a:endParaRPr lang="en-US" dirty="0">
              <a:latin typeface="+mn-lt"/>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p:txBody>
      </p:sp>
      <p:sp>
        <p:nvSpPr>
          <p:cNvPr id="28678" name="TextBox 28"/>
          <p:cNvSpPr txBox="1">
            <a:spLocks noChangeArrowheads="1"/>
          </p:cNvSpPr>
          <p:nvPr/>
        </p:nvSpPr>
        <p:spPr bwMode="auto">
          <a:xfrm>
            <a:off x="228600" y="1066800"/>
            <a:ext cx="8610600" cy="646113"/>
          </a:xfrm>
          <a:prstGeom prst="rect">
            <a:avLst/>
          </a:prstGeom>
          <a:noFill/>
          <a:ln w="9525">
            <a:noFill/>
            <a:miter lim="800000"/>
            <a:headEnd/>
            <a:tailEnd/>
          </a:ln>
        </p:spPr>
        <p:txBody>
          <a:bodyPr>
            <a:spAutoFit/>
          </a:bodyPr>
          <a:lstStyle/>
          <a:p>
            <a:r>
              <a:rPr lang="en-US" sz="3600" b="1">
                <a:solidFill>
                  <a:schemeClr val="tx2"/>
                </a:solidFill>
                <a:latin typeface="Rockwell" pitchFamily="18" charset="0"/>
                <a:ea typeface="ＭＳ Ｐゴシック" pitchFamily="34" charset="-128"/>
                <a:cs typeface="Rockwell" pitchFamily="18" charset="0"/>
              </a:rPr>
              <a:t>Public Employer Timeline</a:t>
            </a:r>
            <a:endParaRPr lang="en-US" sz="3600">
              <a:solidFill>
                <a:srgbClr val="FFC000"/>
              </a:solidFill>
              <a:latin typeface="Calibri" pitchFamily="34" charset="0"/>
              <a:ea typeface="ＭＳ Ｐゴシック" pitchFamily="34" charset="-128"/>
              <a:cs typeface="Rockwell" pitchFamily="18" charset="0"/>
            </a:endParaRPr>
          </a:p>
        </p:txBody>
      </p:sp>
      <p:sp>
        <p:nvSpPr>
          <p:cNvPr id="40" name="TextBox 39"/>
          <p:cNvSpPr txBox="1"/>
          <p:nvPr/>
        </p:nvSpPr>
        <p:spPr>
          <a:xfrm rot="10800000" flipV="1">
            <a:off x="1981200" y="3657600"/>
            <a:ext cx="1143000" cy="276225"/>
          </a:xfrm>
          <a:prstGeom prst="rect">
            <a:avLst/>
          </a:prstGeom>
          <a:noFill/>
        </p:spPr>
        <p:txBody>
          <a:bodyPr>
            <a:spAutoFit/>
          </a:bodyPr>
          <a:lstStyle/>
          <a:p>
            <a:pPr fontAlgn="auto">
              <a:spcBef>
                <a:spcPts val="0"/>
              </a:spcBef>
              <a:spcAft>
                <a:spcPts val="0"/>
              </a:spcAft>
              <a:defRPr/>
            </a:pPr>
            <a:r>
              <a:rPr lang="en-US" sz="1200" dirty="0">
                <a:latin typeface="Calibri" pitchFamily="34" charset="0"/>
                <a:cs typeface="+mn-cs"/>
              </a:rPr>
              <a:t>Jan. 1, 2016</a:t>
            </a:r>
          </a:p>
        </p:txBody>
      </p:sp>
      <p:sp>
        <p:nvSpPr>
          <p:cNvPr id="28680" name="TextBox 11"/>
          <p:cNvSpPr txBox="1">
            <a:spLocks noChangeArrowheads="1"/>
          </p:cNvSpPr>
          <p:nvPr/>
        </p:nvSpPr>
        <p:spPr bwMode="auto">
          <a:xfrm>
            <a:off x="2667000" y="2065338"/>
            <a:ext cx="990600" cy="830262"/>
          </a:xfrm>
          <a:prstGeom prst="rect">
            <a:avLst/>
          </a:prstGeom>
          <a:solidFill>
            <a:schemeClr val="bg2"/>
          </a:solidFill>
          <a:ln w="9525">
            <a:solidFill>
              <a:schemeClr val="accent1"/>
            </a:solidFill>
            <a:miter lim="800000"/>
            <a:headEnd/>
            <a:tailEnd/>
          </a:ln>
        </p:spPr>
        <p:txBody>
          <a:bodyPr>
            <a:spAutoFit/>
          </a:bodyPr>
          <a:lstStyle/>
          <a:p>
            <a:pPr algn="ctr"/>
            <a:r>
              <a:rPr lang="en-US" sz="1200">
                <a:latin typeface="Calibri" pitchFamily="34" charset="0"/>
              </a:rPr>
              <a:t>March 31, 2016</a:t>
            </a:r>
          </a:p>
          <a:p>
            <a:pPr algn="ctr"/>
            <a:r>
              <a:rPr lang="en-US" sz="1200">
                <a:latin typeface="Calibri" pitchFamily="34" charset="0"/>
              </a:rPr>
              <a:t>2016 invoice mailed</a:t>
            </a:r>
          </a:p>
        </p:txBody>
      </p:sp>
      <p:cxnSp>
        <p:nvCxnSpPr>
          <p:cNvPr id="30" name="Straight Connector 29"/>
          <p:cNvCxnSpPr/>
          <p:nvPr/>
        </p:nvCxnSpPr>
        <p:spPr>
          <a:xfrm flipV="1">
            <a:off x="3124200" y="28956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8684" idx="2"/>
          </p:cNvCxnSpPr>
          <p:nvPr/>
        </p:nvCxnSpPr>
        <p:spPr>
          <a:xfrm>
            <a:off x="5638800" y="3683000"/>
            <a:ext cx="0" cy="2794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810000" y="4572000"/>
            <a:ext cx="1828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n w="1905"/>
                <a:solidFill>
                  <a:schemeClr val="tx1"/>
                </a:solidFill>
                <a:effectLst>
                  <a:innerShdw blurRad="69850" dist="43180" dir="5400000">
                    <a:srgbClr val="000000">
                      <a:alpha val="65000"/>
                    </a:srgbClr>
                  </a:innerShdw>
                </a:effectLst>
              </a:rPr>
              <a:t>MCO open enrollment</a:t>
            </a:r>
          </a:p>
        </p:txBody>
      </p:sp>
      <p:sp>
        <p:nvSpPr>
          <p:cNvPr id="28684" name="TextBox 11"/>
          <p:cNvSpPr txBox="1">
            <a:spLocks noChangeArrowheads="1"/>
          </p:cNvSpPr>
          <p:nvPr/>
        </p:nvSpPr>
        <p:spPr bwMode="auto">
          <a:xfrm>
            <a:off x="5105400" y="2667000"/>
            <a:ext cx="1066800" cy="101600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May 31, 2016</a:t>
            </a:r>
          </a:p>
          <a:p>
            <a:pPr algn="ctr"/>
            <a:r>
              <a:rPr lang="en-US" sz="1200">
                <a:latin typeface="Calibri" pitchFamily="34" charset="0"/>
              </a:rPr>
              <a:t>Group enrollment Jan. 1, 2017-Dec. 31, 2017</a:t>
            </a:r>
          </a:p>
        </p:txBody>
      </p:sp>
      <p:sp>
        <p:nvSpPr>
          <p:cNvPr id="37" name="Rounded Rectangle 36"/>
          <p:cNvSpPr/>
          <p:nvPr/>
        </p:nvSpPr>
        <p:spPr>
          <a:xfrm>
            <a:off x="2438400" y="4114800"/>
            <a:ext cx="6324600" cy="304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1905"/>
                <a:solidFill>
                  <a:schemeClr val="tx1"/>
                </a:solidFill>
                <a:effectLst>
                  <a:innerShdw blurRad="69850" dist="43180" dir="5400000">
                    <a:srgbClr val="000000">
                      <a:alpha val="65000"/>
                    </a:srgbClr>
                  </a:innerShdw>
                </a:effectLst>
              </a:rPr>
              <a:t>Transition credit</a:t>
            </a:r>
          </a:p>
        </p:txBody>
      </p:sp>
      <p:sp>
        <p:nvSpPr>
          <p:cNvPr id="28686" name="TextBox 26"/>
          <p:cNvSpPr txBox="1">
            <a:spLocks noChangeArrowheads="1"/>
          </p:cNvSpPr>
          <p:nvPr/>
        </p:nvSpPr>
        <p:spPr bwMode="auto">
          <a:xfrm>
            <a:off x="3810000" y="2209800"/>
            <a:ext cx="1143000" cy="120015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May 16, 2016</a:t>
            </a:r>
          </a:p>
          <a:p>
            <a:pPr algn="ctr"/>
            <a:r>
              <a:rPr lang="en-US" sz="1200">
                <a:latin typeface="Calibri" pitchFamily="34" charset="0"/>
              </a:rPr>
              <a:t>2015 payroll report (min. 50% due) </a:t>
            </a:r>
            <a:r>
              <a:rPr lang="en-US" sz="1200" b="1" u="sng">
                <a:latin typeface="Calibri" pitchFamily="34" charset="0"/>
              </a:rPr>
              <a:t>and</a:t>
            </a:r>
            <a:r>
              <a:rPr lang="en-US" sz="1200">
                <a:latin typeface="Calibri" pitchFamily="34" charset="0"/>
              </a:rPr>
              <a:t> 2016 invoice due</a:t>
            </a:r>
          </a:p>
        </p:txBody>
      </p:sp>
      <p:cxnSp>
        <p:nvCxnSpPr>
          <p:cNvPr id="22" name="Straight Connector 21"/>
          <p:cNvCxnSpPr/>
          <p:nvPr/>
        </p:nvCxnSpPr>
        <p:spPr>
          <a:xfrm>
            <a:off x="4419600" y="34290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8688" name="TextBox 8"/>
          <p:cNvSpPr txBox="1">
            <a:spLocks noChangeArrowheads="1"/>
          </p:cNvSpPr>
          <p:nvPr/>
        </p:nvSpPr>
        <p:spPr bwMode="auto">
          <a:xfrm>
            <a:off x="1371600" y="2057400"/>
            <a:ext cx="1066800" cy="138430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Dec. 2015</a:t>
            </a:r>
          </a:p>
          <a:p>
            <a:pPr algn="ctr"/>
            <a:r>
              <a:rPr lang="en-US" sz="1200">
                <a:latin typeface="Calibri" pitchFamily="34" charset="0"/>
              </a:rPr>
              <a:t>2016 notice of estimated annual premium </a:t>
            </a:r>
            <a:r>
              <a:rPr lang="en-US" sz="1200" b="1" u="sng">
                <a:latin typeface="Calibri" pitchFamily="34" charset="0"/>
              </a:rPr>
              <a:t>and</a:t>
            </a:r>
            <a:r>
              <a:rPr lang="en-US" sz="1200">
                <a:latin typeface="Calibri" pitchFamily="34" charset="0"/>
              </a:rPr>
              <a:t> 2015 payroll report mailed </a:t>
            </a:r>
          </a:p>
        </p:txBody>
      </p:sp>
      <p:cxnSp>
        <p:nvCxnSpPr>
          <p:cNvPr id="26" name="Straight Connector 25"/>
          <p:cNvCxnSpPr>
            <a:stCxn id="28688" idx="2"/>
          </p:cNvCxnSpPr>
          <p:nvPr/>
        </p:nvCxnSpPr>
        <p:spPr>
          <a:xfrm>
            <a:off x="1905000" y="3441700"/>
            <a:ext cx="0" cy="520700"/>
          </a:xfrm>
          <a:prstGeom prst="line">
            <a:avLst/>
          </a:prstGeom>
        </p:spPr>
        <p:style>
          <a:lnRef idx="1">
            <a:schemeClr val="accent1"/>
          </a:lnRef>
          <a:fillRef idx="0">
            <a:schemeClr val="accent1"/>
          </a:fillRef>
          <a:effectRef idx="0">
            <a:schemeClr val="accent1"/>
          </a:effectRef>
          <a:fontRef idx="minor">
            <a:schemeClr val="tx1"/>
          </a:fontRef>
        </p:style>
      </p:cxnSp>
      <p:sp>
        <p:nvSpPr>
          <p:cNvPr id="28690" name="TextBox 26"/>
          <p:cNvSpPr txBox="1">
            <a:spLocks noChangeArrowheads="1"/>
          </p:cNvSpPr>
          <p:nvPr/>
        </p:nvSpPr>
        <p:spPr bwMode="auto">
          <a:xfrm>
            <a:off x="6324600" y="1981200"/>
            <a:ext cx="1219200" cy="121920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July 29, 2016</a:t>
            </a:r>
          </a:p>
          <a:p>
            <a:pPr algn="ctr"/>
            <a:r>
              <a:rPr lang="en-US" sz="1200">
                <a:latin typeface="Calibri" pitchFamily="34" charset="0"/>
              </a:rPr>
              <a:t> Group retro, one claim program, Deductible and Individual retro</a:t>
            </a:r>
          </a:p>
        </p:txBody>
      </p:sp>
      <p:cxnSp>
        <p:nvCxnSpPr>
          <p:cNvPr id="25" name="Straight Connector 24"/>
          <p:cNvCxnSpPr/>
          <p:nvPr/>
        </p:nvCxnSpPr>
        <p:spPr>
          <a:xfrm>
            <a:off x="6934200" y="3200400"/>
            <a:ext cx="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28692" name="TextBox 26"/>
          <p:cNvSpPr txBox="1">
            <a:spLocks noChangeArrowheads="1"/>
          </p:cNvSpPr>
          <p:nvPr/>
        </p:nvSpPr>
        <p:spPr bwMode="auto">
          <a:xfrm>
            <a:off x="7696200" y="2438400"/>
            <a:ext cx="1143000" cy="83026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Sept. 1, 2016</a:t>
            </a:r>
          </a:p>
          <a:p>
            <a:pPr algn="ctr"/>
            <a:r>
              <a:rPr lang="en-US" sz="1200">
                <a:latin typeface="Calibri" pitchFamily="34" charset="0"/>
              </a:rPr>
              <a:t>Remaining 2015 and 2016 premium due </a:t>
            </a:r>
          </a:p>
        </p:txBody>
      </p:sp>
      <p:cxnSp>
        <p:nvCxnSpPr>
          <p:cNvPr id="31" name="Straight Connector 30"/>
          <p:cNvCxnSpPr>
            <a:stCxn id="28692" idx="2"/>
          </p:cNvCxnSpPr>
          <p:nvPr/>
        </p:nvCxnSpPr>
        <p:spPr>
          <a:xfrm flipH="1">
            <a:off x="8229600" y="3268663"/>
            <a:ext cx="38100" cy="693737"/>
          </a:xfrm>
          <a:prstGeom prst="line">
            <a:avLst/>
          </a:prstGeom>
        </p:spPr>
        <p:style>
          <a:lnRef idx="1">
            <a:schemeClr val="accent1"/>
          </a:lnRef>
          <a:fillRef idx="0">
            <a:schemeClr val="accent1"/>
          </a:fillRef>
          <a:effectRef idx="0">
            <a:schemeClr val="accent1"/>
          </a:effectRef>
          <a:fontRef idx="minor">
            <a:schemeClr val="tx1"/>
          </a:fontRef>
        </p:style>
      </p:cxnSp>
      <p:sp>
        <p:nvSpPr>
          <p:cNvPr id="28694" name="TextBox 6"/>
          <p:cNvSpPr txBox="1">
            <a:spLocks noChangeArrowheads="1"/>
          </p:cNvSpPr>
          <p:nvPr/>
        </p:nvSpPr>
        <p:spPr bwMode="auto">
          <a:xfrm>
            <a:off x="6019800" y="3657600"/>
            <a:ext cx="914400" cy="276225"/>
          </a:xfrm>
          <a:prstGeom prst="rect">
            <a:avLst/>
          </a:prstGeom>
          <a:noFill/>
          <a:ln w="9525">
            <a:noFill/>
            <a:miter lim="800000"/>
            <a:headEnd/>
            <a:tailEnd/>
          </a:ln>
        </p:spPr>
        <p:txBody>
          <a:bodyPr>
            <a:spAutoFit/>
          </a:bodyPr>
          <a:lstStyle/>
          <a:p>
            <a:r>
              <a:rPr lang="en-US" sz="1200">
                <a:latin typeface="Calibri" pitchFamily="34" charset="0"/>
              </a:rPr>
              <a:t>July 1, 2016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39624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9700" idx="2"/>
          </p:cNvCxnSpPr>
          <p:nvPr/>
        </p:nvCxnSpPr>
        <p:spPr>
          <a:xfrm flipH="1">
            <a:off x="2286000" y="3725863"/>
            <a:ext cx="457200" cy="236537"/>
          </a:xfrm>
          <a:prstGeom prst="line">
            <a:avLst/>
          </a:prstGeom>
        </p:spPr>
        <p:style>
          <a:lnRef idx="1">
            <a:schemeClr val="accent1"/>
          </a:lnRef>
          <a:fillRef idx="0">
            <a:schemeClr val="accent1"/>
          </a:fillRef>
          <a:effectRef idx="0">
            <a:schemeClr val="accent1"/>
          </a:effectRef>
          <a:fontRef idx="minor">
            <a:schemeClr val="tx1"/>
          </a:fontRef>
        </p:style>
      </p:cxnSp>
      <p:sp>
        <p:nvSpPr>
          <p:cNvPr id="29700" name="TextBox 24"/>
          <p:cNvSpPr txBox="1">
            <a:spLocks noChangeArrowheads="1"/>
          </p:cNvSpPr>
          <p:nvPr/>
        </p:nvSpPr>
        <p:spPr bwMode="auto">
          <a:xfrm>
            <a:off x="2209800" y="2895600"/>
            <a:ext cx="1066800" cy="83026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Nov. 30, 2016</a:t>
            </a:r>
          </a:p>
          <a:p>
            <a:pPr algn="ctr"/>
            <a:r>
              <a:rPr lang="en-US" sz="1200">
                <a:latin typeface="Calibri" pitchFamily="34" charset="0"/>
              </a:rPr>
              <a:t>Destination: Excellence enrollment</a:t>
            </a:r>
          </a:p>
        </p:txBody>
      </p:sp>
      <p:sp>
        <p:nvSpPr>
          <p:cNvPr id="30725" name="TextBox 25"/>
          <p:cNvSpPr txBox="1">
            <a:spLocks noChangeArrowheads="1"/>
          </p:cNvSpPr>
          <p:nvPr/>
        </p:nvSpPr>
        <p:spPr bwMode="auto">
          <a:xfrm>
            <a:off x="685800" y="4648200"/>
            <a:ext cx="7620000" cy="1938338"/>
          </a:xfrm>
          <a:prstGeom prst="rect">
            <a:avLst/>
          </a:prstGeom>
          <a:noFill/>
          <a:ln w="9525">
            <a:noFill/>
            <a:miter lim="800000"/>
            <a:headEnd/>
            <a:tailEnd/>
          </a:ln>
        </p:spPr>
        <p:txBody>
          <a:bodyPr>
            <a:spAutoFit/>
          </a:bodyPr>
          <a:lstStyle/>
          <a:p>
            <a:pPr marL="177800" indent="-177800">
              <a:buFont typeface="Arial" pitchFamily="34" charset="0"/>
              <a:buChar char="•"/>
              <a:defRPr/>
            </a:pPr>
            <a:r>
              <a:rPr lang="en-US" dirty="0">
                <a:latin typeface="+mn-lt"/>
              </a:rPr>
              <a:t>Policy year 2017 notice of estimated annual premium sent late October.</a:t>
            </a:r>
          </a:p>
          <a:p>
            <a:pPr marL="177800" indent="-177800">
              <a:buFont typeface="Arial" charset="0"/>
              <a:buChar char="•"/>
              <a:defRPr/>
            </a:pPr>
            <a:r>
              <a:rPr lang="en-US" dirty="0">
                <a:latin typeface="+mn-lt"/>
              </a:rPr>
              <a:t>Policy year 2017 invoice sent Dec. 1; due Dec. 31.</a:t>
            </a:r>
          </a:p>
          <a:p>
            <a:pPr marL="177800" indent="-177800">
              <a:buFont typeface="Arial" charset="0"/>
              <a:buChar char="•"/>
              <a:defRPr/>
            </a:pPr>
            <a:r>
              <a:rPr lang="en-US" dirty="0"/>
              <a:t>Payroll true-up report sent  Jan. 2, due Feb. 15.</a:t>
            </a:r>
            <a:endParaRPr lang="en-US" dirty="0">
              <a:latin typeface="+mn-lt"/>
            </a:endParaRPr>
          </a:p>
          <a:p>
            <a:pPr>
              <a:defRPr/>
            </a:pPr>
            <a:endParaRPr lang="en-US" dirty="0">
              <a:latin typeface="+mn-lt"/>
            </a:endParaRPr>
          </a:p>
          <a:p>
            <a:pPr>
              <a:defRPr/>
            </a:pPr>
            <a:r>
              <a:rPr lang="en-US" dirty="0">
                <a:latin typeface="+mn-lt"/>
              </a:rPr>
              <a:t>**Deferred payment option can be used.</a:t>
            </a: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p:txBody>
      </p:sp>
      <p:sp>
        <p:nvSpPr>
          <p:cNvPr id="29702" name="TextBox 28"/>
          <p:cNvSpPr txBox="1">
            <a:spLocks noChangeArrowheads="1"/>
          </p:cNvSpPr>
          <p:nvPr/>
        </p:nvSpPr>
        <p:spPr bwMode="auto">
          <a:xfrm>
            <a:off x="228600" y="1066800"/>
            <a:ext cx="8610600" cy="646113"/>
          </a:xfrm>
          <a:prstGeom prst="rect">
            <a:avLst/>
          </a:prstGeom>
          <a:noFill/>
          <a:ln w="9525">
            <a:noFill/>
            <a:miter lim="800000"/>
            <a:headEnd/>
            <a:tailEnd/>
          </a:ln>
        </p:spPr>
        <p:txBody>
          <a:bodyPr>
            <a:spAutoFit/>
          </a:bodyPr>
          <a:lstStyle/>
          <a:p>
            <a:r>
              <a:rPr lang="en-US" sz="3600" b="1">
                <a:solidFill>
                  <a:schemeClr val="tx2"/>
                </a:solidFill>
                <a:latin typeface="Rockwell" pitchFamily="18" charset="0"/>
                <a:ea typeface="ＭＳ Ｐゴシック" pitchFamily="34" charset="-128"/>
                <a:cs typeface="Rockwell" pitchFamily="18" charset="0"/>
              </a:rPr>
              <a:t>Public Employer Timeline</a:t>
            </a:r>
            <a:endParaRPr lang="en-US" sz="3600">
              <a:solidFill>
                <a:srgbClr val="FFC000"/>
              </a:solidFill>
              <a:latin typeface="Calibri" pitchFamily="34" charset="0"/>
              <a:ea typeface="ＭＳ Ｐゴシック" pitchFamily="34" charset="-128"/>
              <a:cs typeface="Rockwell" pitchFamily="18" charset="0"/>
            </a:endParaRPr>
          </a:p>
        </p:txBody>
      </p:sp>
      <p:sp>
        <p:nvSpPr>
          <p:cNvPr id="29703" name="TextBox 11"/>
          <p:cNvSpPr txBox="1">
            <a:spLocks noChangeArrowheads="1"/>
          </p:cNvSpPr>
          <p:nvPr/>
        </p:nvSpPr>
        <p:spPr bwMode="auto">
          <a:xfrm>
            <a:off x="3505200" y="2514600"/>
            <a:ext cx="1066800" cy="101600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Dec. 1, 2016</a:t>
            </a:r>
          </a:p>
          <a:p>
            <a:pPr algn="ctr"/>
            <a:r>
              <a:rPr lang="en-US" sz="1200">
                <a:latin typeface="Calibri" pitchFamily="34" charset="0"/>
              </a:rPr>
              <a:t>Invoice mailed for</a:t>
            </a:r>
          </a:p>
          <a:p>
            <a:pPr algn="ctr"/>
            <a:r>
              <a:rPr lang="en-US" sz="1200">
                <a:latin typeface="Calibri" pitchFamily="34" charset="0"/>
              </a:rPr>
              <a:t> policy year 2017 </a:t>
            </a:r>
          </a:p>
        </p:txBody>
      </p:sp>
      <p:cxnSp>
        <p:nvCxnSpPr>
          <p:cNvPr id="48" name="Straight Connector 47"/>
          <p:cNvCxnSpPr>
            <a:stCxn id="29703" idx="2"/>
          </p:cNvCxnSpPr>
          <p:nvPr/>
        </p:nvCxnSpPr>
        <p:spPr>
          <a:xfrm>
            <a:off x="4038600" y="3530600"/>
            <a:ext cx="0" cy="4318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609600" y="4114800"/>
            <a:ext cx="4724400" cy="304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1905"/>
                <a:solidFill>
                  <a:schemeClr val="tx1"/>
                </a:solidFill>
                <a:effectLst>
                  <a:innerShdw blurRad="69850" dist="43180" dir="5400000">
                    <a:srgbClr val="000000">
                      <a:alpha val="65000"/>
                    </a:srgbClr>
                  </a:innerShdw>
                </a:effectLst>
              </a:rPr>
              <a:t>Transition credit</a:t>
            </a:r>
          </a:p>
        </p:txBody>
      </p:sp>
      <p:sp>
        <p:nvSpPr>
          <p:cNvPr id="29706" name="TextBox 22"/>
          <p:cNvSpPr txBox="1">
            <a:spLocks noChangeArrowheads="1"/>
          </p:cNvSpPr>
          <p:nvPr/>
        </p:nvSpPr>
        <p:spPr bwMode="auto">
          <a:xfrm>
            <a:off x="609600" y="2133600"/>
            <a:ext cx="1219200" cy="120015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Oct. 31, 2016</a:t>
            </a:r>
          </a:p>
          <a:p>
            <a:pPr algn="ctr"/>
            <a:r>
              <a:rPr lang="en-US" sz="1200">
                <a:latin typeface="Calibri" pitchFamily="34" charset="0"/>
              </a:rPr>
              <a:t>Notice  of estimated annual premium mailed for 2017 policy year</a:t>
            </a:r>
          </a:p>
        </p:txBody>
      </p:sp>
      <p:cxnSp>
        <p:nvCxnSpPr>
          <p:cNvPr id="21" name="Straight Connector 20"/>
          <p:cNvCxnSpPr>
            <a:stCxn id="29706" idx="2"/>
          </p:cNvCxnSpPr>
          <p:nvPr/>
        </p:nvCxnSpPr>
        <p:spPr>
          <a:xfrm flipH="1">
            <a:off x="1066800" y="3333750"/>
            <a:ext cx="152400" cy="628650"/>
          </a:xfrm>
          <a:prstGeom prst="line">
            <a:avLst/>
          </a:prstGeom>
        </p:spPr>
        <p:style>
          <a:lnRef idx="1">
            <a:schemeClr val="accent1"/>
          </a:lnRef>
          <a:fillRef idx="0">
            <a:schemeClr val="accent1"/>
          </a:fillRef>
          <a:effectRef idx="0">
            <a:schemeClr val="accent1"/>
          </a:effectRef>
          <a:fontRef idx="minor">
            <a:schemeClr val="tx1"/>
          </a:fontRef>
        </p:style>
      </p:cxnSp>
      <p:sp>
        <p:nvSpPr>
          <p:cNvPr id="29708" name="TextBox 26"/>
          <p:cNvSpPr txBox="1">
            <a:spLocks noChangeArrowheads="1"/>
          </p:cNvSpPr>
          <p:nvPr/>
        </p:nvSpPr>
        <p:spPr bwMode="auto">
          <a:xfrm>
            <a:off x="4800600" y="2667000"/>
            <a:ext cx="1295400" cy="64611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Jan. 2, 2017</a:t>
            </a:r>
          </a:p>
          <a:p>
            <a:pPr algn="ctr"/>
            <a:r>
              <a:rPr lang="en-US" sz="1200">
                <a:latin typeface="Calibri" pitchFamily="34" charset="0"/>
              </a:rPr>
              <a:t>1</a:t>
            </a:r>
            <a:r>
              <a:rPr lang="en-US" sz="1200" baseline="30000">
                <a:latin typeface="Calibri" pitchFamily="34" charset="0"/>
              </a:rPr>
              <a:t>st</a:t>
            </a:r>
            <a:r>
              <a:rPr lang="en-US" sz="1200">
                <a:latin typeface="Calibri" pitchFamily="34" charset="0"/>
              </a:rPr>
              <a:t>  installment due**</a:t>
            </a:r>
          </a:p>
        </p:txBody>
      </p:sp>
      <p:cxnSp>
        <p:nvCxnSpPr>
          <p:cNvPr id="29" name="Straight Connector 28"/>
          <p:cNvCxnSpPr>
            <a:stCxn id="29708" idx="2"/>
          </p:cNvCxnSpPr>
          <p:nvPr/>
        </p:nvCxnSpPr>
        <p:spPr>
          <a:xfrm>
            <a:off x="5448300" y="3313113"/>
            <a:ext cx="495300" cy="649287"/>
          </a:xfrm>
          <a:prstGeom prst="line">
            <a:avLst/>
          </a:prstGeom>
        </p:spPr>
        <p:style>
          <a:lnRef idx="1">
            <a:schemeClr val="accent1"/>
          </a:lnRef>
          <a:fillRef idx="0">
            <a:schemeClr val="accent1"/>
          </a:fillRef>
          <a:effectRef idx="0">
            <a:schemeClr val="accent1"/>
          </a:effectRef>
          <a:fontRef idx="minor">
            <a:schemeClr val="tx1"/>
          </a:fontRef>
        </p:style>
      </p:cxnSp>
      <p:sp>
        <p:nvSpPr>
          <p:cNvPr id="29710" name="TextBox 11"/>
          <p:cNvSpPr txBox="1">
            <a:spLocks noChangeArrowheads="1"/>
          </p:cNvSpPr>
          <p:nvPr/>
        </p:nvSpPr>
        <p:spPr bwMode="auto">
          <a:xfrm>
            <a:off x="6248400" y="2674938"/>
            <a:ext cx="1066800" cy="830262"/>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Jan. 2, 2017</a:t>
            </a:r>
          </a:p>
          <a:p>
            <a:pPr algn="ctr"/>
            <a:r>
              <a:rPr lang="en-US" sz="1200">
                <a:latin typeface="Calibri" pitchFamily="34" charset="0"/>
              </a:rPr>
              <a:t>Payroll true-up report notice sent</a:t>
            </a:r>
          </a:p>
        </p:txBody>
      </p:sp>
      <p:cxnSp>
        <p:nvCxnSpPr>
          <p:cNvPr id="24" name="Straight Connector 23"/>
          <p:cNvCxnSpPr/>
          <p:nvPr/>
        </p:nvCxnSpPr>
        <p:spPr>
          <a:xfrm flipH="1">
            <a:off x="5943600" y="3505200"/>
            <a:ext cx="8382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9712" name="TextBox 26"/>
          <p:cNvSpPr txBox="1">
            <a:spLocks noChangeArrowheads="1"/>
          </p:cNvSpPr>
          <p:nvPr/>
        </p:nvSpPr>
        <p:spPr bwMode="auto">
          <a:xfrm>
            <a:off x="7543800" y="2819400"/>
            <a:ext cx="1143000" cy="64611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Feb. 15, 2017</a:t>
            </a:r>
          </a:p>
          <a:p>
            <a:pPr algn="ctr"/>
            <a:r>
              <a:rPr lang="en-US" sz="1200">
                <a:latin typeface="Calibri" pitchFamily="34" charset="0"/>
              </a:rPr>
              <a:t>Payroll true-up due</a:t>
            </a:r>
          </a:p>
        </p:txBody>
      </p:sp>
      <p:cxnSp>
        <p:nvCxnSpPr>
          <p:cNvPr id="27" name="Straight Connector 26"/>
          <p:cNvCxnSpPr>
            <a:stCxn id="29712" idx="2"/>
          </p:cNvCxnSpPr>
          <p:nvPr/>
        </p:nvCxnSpPr>
        <p:spPr>
          <a:xfrm flipH="1">
            <a:off x="8039100" y="3465513"/>
            <a:ext cx="76200" cy="496887"/>
          </a:xfrm>
          <a:prstGeom prst="line">
            <a:avLst/>
          </a:prstGeom>
        </p:spPr>
        <p:style>
          <a:lnRef idx="1">
            <a:schemeClr val="accent1"/>
          </a:lnRef>
          <a:fillRef idx="0">
            <a:schemeClr val="accent1"/>
          </a:fillRef>
          <a:effectRef idx="0">
            <a:schemeClr val="accent1"/>
          </a:effectRef>
          <a:fontRef idx="minor">
            <a:schemeClr val="tx1"/>
          </a:fontRef>
        </p:style>
      </p:cxnSp>
      <p:sp>
        <p:nvSpPr>
          <p:cNvPr id="29714" name="TextBox 6"/>
          <p:cNvSpPr txBox="1">
            <a:spLocks noChangeArrowheads="1"/>
          </p:cNvSpPr>
          <p:nvPr/>
        </p:nvSpPr>
        <p:spPr bwMode="auto">
          <a:xfrm>
            <a:off x="4495800" y="3657600"/>
            <a:ext cx="1066800" cy="276225"/>
          </a:xfrm>
          <a:prstGeom prst="rect">
            <a:avLst/>
          </a:prstGeom>
          <a:noFill/>
          <a:ln w="9525">
            <a:noFill/>
            <a:miter lim="800000"/>
            <a:headEnd/>
            <a:tailEnd/>
          </a:ln>
        </p:spPr>
        <p:txBody>
          <a:bodyPr>
            <a:spAutoFit/>
          </a:bodyPr>
          <a:lstStyle/>
          <a:p>
            <a:r>
              <a:rPr lang="en-US" sz="1200">
                <a:latin typeface="Calibri" pitchFamily="34" charset="0"/>
              </a:rPr>
              <a:t>January 2017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41148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0800000" flipV="1">
            <a:off x="6019800" y="3810000"/>
            <a:ext cx="1066800" cy="276225"/>
          </a:xfrm>
          <a:prstGeom prst="rect">
            <a:avLst/>
          </a:prstGeom>
          <a:noFill/>
        </p:spPr>
        <p:txBody>
          <a:bodyPr>
            <a:spAutoFit/>
          </a:bodyPr>
          <a:lstStyle/>
          <a:p>
            <a:pPr fontAlgn="auto">
              <a:spcBef>
                <a:spcPts val="0"/>
              </a:spcBef>
              <a:spcAft>
                <a:spcPts val="0"/>
              </a:spcAft>
              <a:defRPr/>
            </a:pPr>
            <a:r>
              <a:rPr lang="en-US" sz="1200" dirty="0">
                <a:latin typeface="+mn-lt"/>
                <a:cs typeface="+mn-cs"/>
              </a:rPr>
              <a:t>July 1, 2016</a:t>
            </a:r>
          </a:p>
        </p:txBody>
      </p:sp>
      <p:sp>
        <p:nvSpPr>
          <p:cNvPr id="19460" name="TextBox 25"/>
          <p:cNvSpPr txBox="1">
            <a:spLocks noChangeArrowheads="1"/>
          </p:cNvSpPr>
          <p:nvPr/>
        </p:nvSpPr>
        <p:spPr bwMode="auto">
          <a:xfrm>
            <a:off x="685800" y="5105400"/>
            <a:ext cx="7086600" cy="1538288"/>
          </a:xfrm>
          <a:prstGeom prst="rect">
            <a:avLst/>
          </a:prstGeom>
          <a:noFill/>
          <a:ln w="9525">
            <a:noFill/>
            <a:miter lim="800000"/>
            <a:headEnd/>
            <a:tailEnd/>
          </a:ln>
        </p:spPr>
        <p:txBody>
          <a:bodyPr>
            <a:spAutoFit/>
          </a:bodyPr>
          <a:lstStyle/>
          <a:p>
            <a:pPr>
              <a:defRPr/>
            </a:pPr>
            <a:endParaRPr lang="en-US" sz="1400" dirty="0">
              <a:latin typeface="Calibri" pitchFamily="34" charset="0"/>
            </a:endParaRPr>
          </a:p>
          <a:p>
            <a:pPr>
              <a:buFont typeface="Arial" charset="0"/>
              <a:buChar char="•"/>
              <a:defRPr/>
            </a:pPr>
            <a:r>
              <a:rPr lang="en-US" sz="2000" dirty="0">
                <a:latin typeface="+mn-lt"/>
              </a:rPr>
              <a:t> Invoice mailed June 1 – first installment due June 30</a:t>
            </a:r>
          </a:p>
          <a:p>
            <a:pPr>
              <a:buFont typeface="Arial" charset="0"/>
              <a:buChar char="•"/>
              <a:defRPr/>
            </a:pPr>
            <a:r>
              <a:rPr lang="en-US" sz="2000" dirty="0">
                <a:latin typeface="+mn-lt"/>
              </a:rPr>
              <a:t> Payroll true-up report notice sent July 1; due Aug. 15</a:t>
            </a: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a:p>
            <a:pPr>
              <a:buFont typeface="Arial" charset="0"/>
              <a:buChar char="•"/>
              <a:defRPr/>
            </a:pPr>
            <a:endParaRPr lang="en-US" sz="1000" dirty="0">
              <a:latin typeface="Calibri" pitchFamily="34" charset="0"/>
            </a:endParaRPr>
          </a:p>
        </p:txBody>
      </p:sp>
      <p:sp>
        <p:nvSpPr>
          <p:cNvPr id="24581" name="TextBox 28"/>
          <p:cNvSpPr txBox="1">
            <a:spLocks noChangeArrowheads="1"/>
          </p:cNvSpPr>
          <p:nvPr/>
        </p:nvSpPr>
        <p:spPr bwMode="auto">
          <a:xfrm>
            <a:off x="228600" y="1066800"/>
            <a:ext cx="8610600" cy="954107"/>
          </a:xfrm>
          <a:prstGeom prst="rect">
            <a:avLst/>
          </a:prstGeom>
          <a:noFill/>
          <a:ln w="9525">
            <a:noFill/>
            <a:miter lim="800000"/>
            <a:headEnd/>
            <a:tailEnd/>
          </a:ln>
        </p:spPr>
        <p:txBody>
          <a:bodyPr>
            <a:spAutoFit/>
          </a:bodyPr>
          <a:lstStyle/>
          <a:p>
            <a:r>
              <a:rPr lang="en-US" sz="2800" b="1" dirty="0" smtClean="0">
                <a:solidFill>
                  <a:schemeClr val="tx2"/>
                </a:solidFill>
                <a:latin typeface="Rockwell" pitchFamily="18" charset="0"/>
                <a:ea typeface="ＭＳ Ｐゴシック" pitchFamily="34" charset="-128"/>
                <a:cs typeface="Rockwell" pitchFamily="18" charset="0"/>
              </a:rPr>
              <a:t>Private Emp.  </a:t>
            </a:r>
            <a:r>
              <a:rPr lang="en-US" sz="2800" b="1" dirty="0">
                <a:solidFill>
                  <a:schemeClr val="tx2"/>
                </a:solidFill>
                <a:latin typeface="Rockwell" pitchFamily="18" charset="0"/>
                <a:ea typeface="ＭＳ Ｐゴシック" pitchFamily="34" charset="-128"/>
                <a:cs typeface="Rockwell" pitchFamily="18" charset="0"/>
              </a:rPr>
              <a:t>Policy Year – May 1, 2016 and Beyond</a:t>
            </a:r>
            <a:endParaRPr lang="en-US" sz="2800" dirty="0">
              <a:solidFill>
                <a:srgbClr val="FFC000"/>
              </a:solidFill>
              <a:latin typeface="Calibri" pitchFamily="34" charset="0"/>
              <a:ea typeface="ＭＳ Ｐゴシック" pitchFamily="34" charset="-128"/>
              <a:cs typeface="Rockwell" pitchFamily="18" charset="0"/>
            </a:endParaRPr>
          </a:p>
        </p:txBody>
      </p:sp>
      <p:sp>
        <p:nvSpPr>
          <p:cNvPr id="24582" name="TextBox 26"/>
          <p:cNvSpPr txBox="1">
            <a:spLocks noChangeArrowheads="1"/>
          </p:cNvSpPr>
          <p:nvPr/>
        </p:nvSpPr>
        <p:spPr bwMode="auto">
          <a:xfrm>
            <a:off x="6858000" y="2209800"/>
            <a:ext cx="838200" cy="138430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July 1, 2016 Payroll true-up report  notice sent</a:t>
            </a:r>
          </a:p>
        </p:txBody>
      </p:sp>
      <p:sp>
        <p:nvSpPr>
          <p:cNvPr id="24583" name="TextBox 26"/>
          <p:cNvSpPr txBox="1">
            <a:spLocks noChangeArrowheads="1"/>
          </p:cNvSpPr>
          <p:nvPr/>
        </p:nvSpPr>
        <p:spPr bwMode="auto">
          <a:xfrm>
            <a:off x="7848600" y="2590800"/>
            <a:ext cx="838200" cy="120015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Aug. 15, 2016</a:t>
            </a:r>
          </a:p>
          <a:p>
            <a:pPr algn="ctr"/>
            <a:r>
              <a:rPr lang="en-US" sz="1200">
                <a:latin typeface="Calibri" pitchFamily="34" charset="0"/>
              </a:rPr>
              <a:t>Payroll </a:t>
            </a:r>
          </a:p>
          <a:p>
            <a:pPr algn="ctr"/>
            <a:r>
              <a:rPr lang="en-US" sz="1200">
                <a:latin typeface="Calibri" pitchFamily="34" charset="0"/>
              </a:rPr>
              <a:t>true-up  report  due</a:t>
            </a:r>
          </a:p>
        </p:txBody>
      </p:sp>
      <p:cxnSp>
        <p:nvCxnSpPr>
          <p:cNvPr id="38" name="Straight Connector 37"/>
          <p:cNvCxnSpPr/>
          <p:nvPr/>
        </p:nvCxnSpPr>
        <p:spPr>
          <a:xfrm>
            <a:off x="7277100" y="3581400"/>
            <a:ext cx="381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4585" name="TextBox 22"/>
          <p:cNvSpPr txBox="1">
            <a:spLocks noChangeArrowheads="1"/>
          </p:cNvSpPr>
          <p:nvPr/>
        </p:nvSpPr>
        <p:spPr bwMode="auto">
          <a:xfrm>
            <a:off x="4343400" y="2163763"/>
            <a:ext cx="914400" cy="1570037"/>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June 1, 2016</a:t>
            </a:r>
          </a:p>
          <a:p>
            <a:pPr algn="ctr"/>
            <a:r>
              <a:rPr lang="en-US" sz="1200">
                <a:latin typeface="Calibri" pitchFamily="34" charset="0"/>
              </a:rPr>
              <a:t>Invoice  mailed for July 1, 2016 to June 30, 2017 period</a:t>
            </a:r>
          </a:p>
        </p:txBody>
      </p:sp>
      <p:cxnSp>
        <p:nvCxnSpPr>
          <p:cNvPr id="72" name="Straight Connector 71"/>
          <p:cNvCxnSpPr/>
          <p:nvPr/>
        </p:nvCxnSpPr>
        <p:spPr>
          <a:xfrm flipV="1">
            <a:off x="4800600" y="3763963"/>
            <a:ext cx="0" cy="350837"/>
          </a:xfrm>
          <a:prstGeom prst="line">
            <a:avLst/>
          </a:prstGeom>
        </p:spPr>
        <p:style>
          <a:lnRef idx="1">
            <a:schemeClr val="accent1"/>
          </a:lnRef>
          <a:fillRef idx="0">
            <a:schemeClr val="accent1"/>
          </a:fillRef>
          <a:effectRef idx="0">
            <a:schemeClr val="accent1"/>
          </a:effectRef>
          <a:fontRef idx="minor">
            <a:schemeClr val="tx1"/>
          </a:fontRef>
        </p:style>
      </p:cxnSp>
      <p:sp>
        <p:nvSpPr>
          <p:cNvPr id="24587" name="TextBox 11"/>
          <p:cNvSpPr txBox="1">
            <a:spLocks noChangeArrowheads="1"/>
          </p:cNvSpPr>
          <p:nvPr/>
        </p:nvSpPr>
        <p:spPr bwMode="auto">
          <a:xfrm>
            <a:off x="1752600" y="2667000"/>
            <a:ext cx="1066800" cy="120015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May 1, 2016</a:t>
            </a:r>
          </a:p>
          <a:p>
            <a:pPr algn="ctr"/>
            <a:r>
              <a:rPr lang="en-US" sz="1200">
                <a:latin typeface="Calibri" pitchFamily="34" charset="0"/>
              </a:rPr>
              <a:t>Notice of estimated  annual premium  sent</a:t>
            </a:r>
          </a:p>
        </p:txBody>
      </p:sp>
      <p:sp>
        <p:nvSpPr>
          <p:cNvPr id="24588" name="TextBox 26"/>
          <p:cNvSpPr txBox="1">
            <a:spLocks noChangeArrowheads="1"/>
          </p:cNvSpPr>
          <p:nvPr/>
        </p:nvSpPr>
        <p:spPr bwMode="auto">
          <a:xfrm>
            <a:off x="3124200" y="2895600"/>
            <a:ext cx="1143000" cy="83026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May 31, 2016</a:t>
            </a:r>
          </a:p>
          <a:p>
            <a:pPr algn="ctr"/>
            <a:r>
              <a:rPr lang="en-US" sz="1200">
                <a:latin typeface="Calibri" pitchFamily="34" charset="0"/>
              </a:rPr>
              <a:t>Destination: Excellence enrollment</a:t>
            </a:r>
          </a:p>
        </p:txBody>
      </p:sp>
      <p:cxnSp>
        <p:nvCxnSpPr>
          <p:cNvPr id="43" name="Straight Connector 42"/>
          <p:cNvCxnSpPr>
            <a:stCxn id="24587" idx="2"/>
          </p:cNvCxnSpPr>
          <p:nvPr/>
        </p:nvCxnSpPr>
        <p:spPr>
          <a:xfrm>
            <a:off x="2286000" y="3867150"/>
            <a:ext cx="0" cy="247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588" idx="2"/>
          </p:cNvCxnSpPr>
          <p:nvPr/>
        </p:nvCxnSpPr>
        <p:spPr>
          <a:xfrm flipH="1">
            <a:off x="3657600" y="3725863"/>
            <a:ext cx="38100" cy="388937"/>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0"/>
          </p:nvPr>
        </p:nvSpPr>
        <p:spPr/>
        <p:txBody>
          <a:bodyPr/>
          <a:lstStyle/>
          <a:p>
            <a:pPr>
              <a:defRPr/>
            </a:pPr>
            <a:fld id="{84A4AF6D-5BBE-497B-954B-620A94111966}" type="slidenum">
              <a:rPr lang="en-US" smtClean="0"/>
              <a:pPr>
                <a:defRPr/>
              </a:pPr>
              <a:t>26</a:t>
            </a:fld>
            <a:endParaRPr lang="en-US" dirty="0"/>
          </a:p>
        </p:txBody>
      </p:sp>
      <p:sp>
        <p:nvSpPr>
          <p:cNvPr id="24592" name="TextBox 26"/>
          <p:cNvSpPr txBox="1">
            <a:spLocks noChangeArrowheads="1"/>
          </p:cNvSpPr>
          <p:nvPr/>
        </p:nvSpPr>
        <p:spPr bwMode="auto">
          <a:xfrm>
            <a:off x="228600" y="2152650"/>
            <a:ext cx="1295400" cy="1200150"/>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Jan. 29, 2016</a:t>
            </a:r>
          </a:p>
          <a:p>
            <a:pPr algn="ctr"/>
            <a:r>
              <a:rPr lang="en-US" sz="1200">
                <a:latin typeface="Calibri" pitchFamily="34" charset="0"/>
              </a:rPr>
              <a:t> Group retro, One Claim Program, Individual retro, and Deductible enrollment</a:t>
            </a:r>
          </a:p>
        </p:txBody>
      </p:sp>
      <p:cxnSp>
        <p:nvCxnSpPr>
          <p:cNvPr id="24" name="Straight Connector 23"/>
          <p:cNvCxnSpPr/>
          <p:nvPr/>
        </p:nvCxnSpPr>
        <p:spPr>
          <a:xfrm>
            <a:off x="914400" y="3352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229600" y="3790950"/>
            <a:ext cx="3810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585" idx="2"/>
          </p:cNvCxnSpPr>
          <p:nvPr/>
        </p:nvCxnSpPr>
        <p:spPr>
          <a:xfrm>
            <a:off x="4800600" y="3733800"/>
            <a:ext cx="76200" cy="30163"/>
          </a:xfrm>
          <a:prstGeom prst="line">
            <a:avLst/>
          </a:prstGeom>
        </p:spPr>
        <p:style>
          <a:lnRef idx="1">
            <a:schemeClr val="accent1"/>
          </a:lnRef>
          <a:fillRef idx="0">
            <a:schemeClr val="accent1"/>
          </a:fillRef>
          <a:effectRef idx="0">
            <a:schemeClr val="accent1"/>
          </a:effectRef>
          <a:fontRef idx="minor">
            <a:schemeClr val="tx1"/>
          </a:fontRef>
        </p:style>
      </p:cxnSp>
      <p:sp>
        <p:nvSpPr>
          <p:cNvPr id="24596" name="TextBox 26"/>
          <p:cNvSpPr txBox="1">
            <a:spLocks noChangeArrowheads="1"/>
          </p:cNvSpPr>
          <p:nvPr/>
        </p:nvSpPr>
        <p:spPr bwMode="auto">
          <a:xfrm>
            <a:off x="5486400" y="2819400"/>
            <a:ext cx="990600" cy="83026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June 30, 2016 - 1</a:t>
            </a:r>
            <a:r>
              <a:rPr lang="en-US" sz="1200" baseline="30000">
                <a:latin typeface="Calibri" pitchFamily="34" charset="0"/>
              </a:rPr>
              <a:t>st</a:t>
            </a:r>
            <a:r>
              <a:rPr lang="en-US" sz="1200">
                <a:latin typeface="Calibri" pitchFamily="34" charset="0"/>
              </a:rPr>
              <a:t> installment due</a:t>
            </a:r>
          </a:p>
        </p:txBody>
      </p:sp>
      <p:cxnSp>
        <p:nvCxnSpPr>
          <p:cNvPr id="37" name="Straight Connector 36"/>
          <p:cNvCxnSpPr>
            <a:stCxn id="24596" idx="2"/>
          </p:cNvCxnSpPr>
          <p:nvPr/>
        </p:nvCxnSpPr>
        <p:spPr>
          <a:xfrm>
            <a:off x="5981700" y="3649663"/>
            <a:ext cx="38100" cy="465137"/>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438400" y="4191000"/>
            <a:ext cx="11430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n w="1905"/>
                <a:solidFill>
                  <a:schemeClr val="tx1"/>
                </a:solidFill>
                <a:effectLst>
                  <a:innerShdw blurRad="69850" dist="43180" dir="5400000">
                    <a:srgbClr val="000000">
                      <a:alpha val="65000"/>
                    </a:srgbClr>
                  </a:innerShdw>
                </a:effectLst>
              </a:rPr>
              <a:t>MCO open enrollment</a:t>
            </a:r>
          </a:p>
        </p:txBody>
      </p:sp>
      <p:sp>
        <p:nvSpPr>
          <p:cNvPr id="24599" name="TextBox 22"/>
          <p:cNvSpPr txBox="1">
            <a:spLocks noChangeArrowheads="1"/>
          </p:cNvSpPr>
          <p:nvPr/>
        </p:nvSpPr>
        <p:spPr bwMode="auto">
          <a:xfrm>
            <a:off x="7010400" y="4495800"/>
            <a:ext cx="1905000" cy="646113"/>
          </a:xfrm>
          <a:prstGeom prst="rect">
            <a:avLst/>
          </a:prstGeom>
          <a:noFill/>
          <a:ln w="9525">
            <a:solidFill>
              <a:schemeClr val="accent1"/>
            </a:solidFill>
            <a:miter lim="800000"/>
            <a:headEnd/>
            <a:tailEnd/>
          </a:ln>
        </p:spPr>
        <p:txBody>
          <a:bodyPr>
            <a:spAutoFit/>
          </a:bodyPr>
          <a:lstStyle/>
          <a:p>
            <a:pPr algn="ctr"/>
            <a:r>
              <a:rPr lang="en-US" sz="1200">
                <a:latin typeface="Calibri" pitchFamily="34" charset="0"/>
              </a:rPr>
              <a:t>July 15, 2016</a:t>
            </a:r>
          </a:p>
          <a:p>
            <a:pPr algn="ctr"/>
            <a:r>
              <a:rPr lang="en-US" sz="1200">
                <a:latin typeface="Calibri" pitchFamily="34" charset="0"/>
              </a:rPr>
              <a:t>LSS Filing Deadline To</a:t>
            </a:r>
          </a:p>
          <a:p>
            <a:pPr algn="ctr"/>
            <a:r>
              <a:rPr lang="en-US" sz="1200">
                <a:latin typeface="Calibri" pitchFamily="34" charset="0"/>
              </a:rPr>
              <a:t>Impact EM for July 1, 2017</a:t>
            </a:r>
          </a:p>
        </p:txBody>
      </p:sp>
      <p:cxnSp>
        <p:nvCxnSpPr>
          <p:cNvPr id="29" name="Straight Connector 28"/>
          <p:cNvCxnSpPr/>
          <p:nvPr/>
        </p:nvCxnSpPr>
        <p:spPr>
          <a:xfrm flipH="1">
            <a:off x="7772400" y="4114800"/>
            <a:ext cx="152400" cy="381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838200"/>
            <a:ext cx="8534400" cy="1143000"/>
          </a:xfrm>
        </p:spPr>
        <p:txBody>
          <a:bodyPr/>
          <a:lstStyle/>
          <a:p>
            <a:r>
              <a:rPr lang="en-US" smtClean="0">
                <a:latin typeface="Rockwell" pitchFamily="18" charset="0"/>
                <a:ea typeface="ＭＳ Ｐゴシック" pitchFamily="34" charset="-128"/>
                <a:cs typeface="Rockwell" pitchFamily="18" charset="0"/>
              </a:rPr>
              <a:t>Public Employer Rate Cuts 	</a:t>
            </a:r>
          </a:p>
        </p:txBody>
      </p:sp>
      <p:sp>
        <p:nvSpPr>
          <p:cNvPr id="3075" name="TextBox 12"/>
          <p:cNvSpPr txBox="1">
            <a:spLocks noChangeArrowheads="1"/>
          </p:cNvSpPr>
          <p:nvPr/>
        </p:nvSpPr>
        <p:spPr bwMode="auto">
          <a:xfrm>
            <a:off x="381000" y="1447800"/>
            <a:ext cx="8269288" cy="523875"/>
          </a:xfrm>
          <a:prstGeom prst="rect">
            <a:avLst/>
          </a:prstGeom>
          <a:noFill/>
          <a:ln w="9525">
            <a:noFill/>
            <a:miter lim="800000"/>
            <a:headEnd/>
            <a:tailEnd/>
          </a:ln>
        </p:spPr>
        <p:txBody>
          <a:bodyPr>
            <a:spAutoFit/>
          </a:bodyPr>
          <a:lstStyle/>
          <a:p>
            <a:pPr eaLnBrk="1" hangingPunct="1"/>
            <a:r>
              <a:rPr lang="en-US" sz="2800" baseline="30000">
                <a:solidFill>
                  <a:schemeClr val="tx2"/>
                </a:solidFill>
                <a:latin typeface="Impact" pitchFamily="34" charset="0"/>
              </a:rPr>
              <a:t>Public</a:t>
            </a:r>
            <a:r>
              <a:rPr lang="en-US" sz="2800">
                <a:solidFill>
                  <a:schemeClr val="tx2"/>
                </a:solidFill>
                <a:latin typeface="Impact" pitchFamily="34" charset="0"/>
              </a:rPr>
              <a:t> </a:t>
            </a:r>
            <a:r>
              <a:rPr lang="en-US" sz="2800" baseline="30000">
                <a:solidFill>
                  <a:schemeClr val="tx2"/>
                </a:solidFill>
                <a:latin typeface="Impact" pitchFamily="34" charset="0"/>
              </a:rPr>
              <a:t>employer taxing district rate reductions (2012 – 2016)</a:t>
            </a:r>
            <a:endParaRPr lang="en-US" sz="2800">
              <a:solidFill>
                <a:schemeClr val="tx2"/>
              </a:solidFill>
              <a:latin typeface="Impact" pitchFamily="34" charset="0"/>
            </a:endParaRPr>
          </a:p>
        </p:txBody>
      </p:sp>
      <p:sp>
        <p:nvSpPr>
          <p:cNvPr id="7" name="Rectangle 6"/>
          <p:cNvSpPr/>
          <p:nvPr/>
        </p:nvSpPr>
        <p:spPr>
          <a:xfrm>
            <a:off x="6248400" y="2438400"/>
            <a:ext cx="22098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5"/>
          <p:cNvSpPr txBox="1">
            <a:spLocks noChangeArrowheads="1"/>
          </p:cNvSpPr>
          <p:nvPr/>
        </p:nvSpPr>
        <p:spPr bwMode="auto">
          <a:xfrm>
            <a:off x="6248400" y="2590800"/>
            <a:ext cx="2209800" cy="1724025"/>
          </a:xfrm>
          <a:prstGeom prst="rect">
            <a:avLst/>
          </a:prstGeom>
          <a:noFill/>
          <a:ln w="9525">
            <a:noFill/>
            <a:miter lim="800000"/>
            <a:headEnd/>
            <a:tailEnd/>
          </a:ln>
        </p:spPr>
        <p:txBody>
          <a:bodyPr>
            <a:spAutoFit/>
          </a:bodyPr>
          <a:lstStyle/>
          <a:p>
            <a:pPr marL="117475" indent="-117475">
              <a:spcAft>
                <a:spcPts val="1200"/>
              </a:spcAft>
              <a:buFont typeface="Arial" charset="0"/>
              <a:buChar char="•"/>
            </a:pPr>
            <a:r>
              <a:rPr lang="en-US" sz="1600">
                <a:solidFill>
                  <a:schemeClr val="bg1"/>
                </a:solidFill>
              </a:rPr>
              <a:t>Total average decrease to local government rates </a:t>
            </a:r>
            <a:br>
              <a:rPr lang="en-US" sz="1600">
                <a:solidFill>
                  <a:schemeClr val="bg1"/>
                </a:solidFill>
              </a:rPr>
            </a:br>
            <a:r>
              <a:rPr lang="en-US" sz="1600">
                <a:solidFill>
                  <a:schemeClr val="bg1"/>
                </a:solidFill>
              </a:rPr>
              <a:t>of 26.5% since 2011</a:t>
            </a:r>
          </a:p>
          <a:p>
            <a:pPr marL="117475" indent="-117475">
              <a:spcAft>
                <a:spcPts val="1200"/>
              </a:spcAft>
              <a:buFont typeface="Arial" charset="0"/>
              <a:buChar char="•"/>
            </a:pPr>
            <a:r>
              <a:rPr lang="en-US" sz="1600">
                <a:solidFill>
                  <a:schemeClr val="bg1"/>
                </a:solidFill>
              </a:rPr>
              <a:t>Lowest rates in more than 30 years</a:t>
            </a:r>
          </a:p>
        </p:txBody>
      </p:sp>
      <p:pic>
        <p:nvPicPr>
          <p:cNvPr id="3078" name="Picture 7" descr="graph.jpg"/>
          <p:cNvPicPr>
            <a:picLocks noChangeAspect="1"/>
          </p:cNvPicPr>
          <p:nvPr/>
        </p:nvPicPr>
        <p:blipFill>
          <a:blip r:embed="rId3" cstate="print"/>
          <a:srcRect/>
          <a:stretch>
            <a:fillRect/>
          </a:stretch>
        </p:blipFill>
        <p:spPr bwMode="auto">
          <a:xfrm>
            <a:off x="533400" y="2133600"/>
            <a:ext cx="8153400" cy="3744913"/>
          </a:xfrm>
          <a:prstGeom prst="rect">
            <a:avLst/>
          </a:prstGeom>
          <a:noFill/>
          <a:ln w="9525">
            <a:noFill/>
            <a:miter lim="800000"/>
            <a:headEnd/>
            <a:tailEnd/>
          </a:ln>
        </p:spPr>
      </p:pic>
      <p:sp>
        <p:nvSpPr>
          <p:cNvPr id="8" name="Rectangle 7"/>
          <p:cNvSpPr/>
          <p:nvPr/>
        </p:nvSpPr>
        <p:spPr>
          <a:xfrm>
            <a:off x="6172200" y="2743200"/>
            <a:ext cx="22098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0" name="TextBox 5"/>
          <p:cNvSpPr txBox="1">
            <a:spLocks noChangeArrowheads="1"/>
          </p:cNvSpPr>
          <p:nvPr/>
        </p:nvSpPr>
        <p:spPr bwMode="auto">
          <a:xfrm>
            <a:off x="6172200" y="2895600"/>
            <a:ext cx="2209800" cy="1724025"/>
          </a:xfrm>
          <a:prstGeom prst="rect">
            <a:avLst/>
          </a:prstGeom>
          <a:noFill/>
          <a:ln w="9525">
            <a:noFill/>
            <a:miter lim="800000"/>
            <a:headEnd/>
            <a:tailEnd/>
          </a:ln>
        </p:spPr>
        <p:txBody>
          <a:bodyPr>
            <a:spAutoFit/>
          </a:bodyPr>
          <a:lstStyle/>
          <a:p>
            <a:pPr marL="117475" indent="-117475">
              <a:spcAft>
                <a:spcPts val="1200"/>
              </a:spcAft>
              <a:buFont typeface="Arial" charset="0"/>
              <a:buChar char="•"/>
            </a:pPr>
            <a:r>
              <a:rPr lang="en-US" sz="1600">
                <a:solidFill>
                  <a:schemeClr val="bg1"/>
                </a:solidFill>
              </a:rPr>
              <a:t>Total average decrease to local government rates </a:t>
            </a:r>
            <a:br>
              <a:rPr lang="en-US" sz="1600">
                <a:solidFill>
                  <a:schemeClr val="bg1"/>
                </a:solidFill>
              </a:rPr>
            </a:br>
            <a:r>
              <a:rPr lang="en-US" sz="1600">
                <a:solidFill>
                  <a:schemeClr val="bg1"/>
                </a:solidFill>
              </a:rPr>
              <a:t>of 26.5% since 2011</a:t>
            </a:r>
          </a:p>
          <a:p>
            <a:pPr marL="117475" indent="-117475">
              <a:spcAft>
                <a:spcPts val="1200"/>
              </a:spcAft>
              <a:buFont typeface="Arial" charset="0"/>
              <a:buChar char="•"/>
            </a:pPr>
            <a:r>
              <a:rPr lang="en-US" sz="1600">
                <a:solidFill>
                  <a:schemeClr val="bg1"/>
                </a:solidFill>
              </a:rPr>
              <a:t>Lowest rates in more than 30 years</a:t>
            </a:r>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cstate="print"/>
          <a:srcRect t="7938"/>
          <a:stretch>
            <a:fillRect/>
          </a:stretch>
        </p:blipFill>
        <p:spPr bwMode="auto">
          <a:xfrm>
            <a:off x="436564" y="1790700"/>
            <a:ext cx="8269287" cy="4148667"/>
          </a:xfrm>
          <a:prstGeom prst="rect">
            <a:avLst/>
          </a:prstGeom>
          <a:noFill/>
          <a:ln w="9525">
            <a:noFill/>
            <a:miter lim="800000"/>
            <a:headEnd/>
            <a:tailEnd/>
          </a:ln>
        </p:spPr>
      </p:pic>
      <p:sp>
        <p:nvSpPr>
          <p:cNvPr id="3075" name="TextBox 4"/>
          <p:cNvSpPr txBox="1">
            <a:spLocks noChangeArrowheads="1"/>
          </p:cNvSpPr>
          <p:nvPr/>
        </p:nvSpPr>
        <p:spPr bwMode="auto">
          <a:xfrm>
            <a:off x="76200" y="50801"/>
            <a:ext cx="6477000" cy="646331"/>
          </a:xfrm>
          <a:prstGeom prst="rect">
            <a:avLst/>
          </a:prstGeom>
          <a:noFill/>
          <a:ln w="9525">
            <a:noFill/>
            <a:miter lim="800000"/>
            <a:headEnd/>
            <a:tailEnd/>
          </a:ln>
        </p:spPr>
        <p:txBody>
          <a:bodyPr>
            <a:spAutoFit/>
          </a:bodyPr>
          <a:lstStyle/>
          <a:p>
            <a:r>
              <a:rPr lang="en-US" sz="3600" baseline="30000">
                <a:solidFill>
                  <a:schemeClr val="bg1"/>
                </a:solidFill>
                <a:latin typeface="Impact" pitchFamily="34" charset="0"/>
              </a:rPr>
              <a:t>Ohio’s Workers’ Compensation Rates</a:t>
            </a:r>
            <a:endParaRPr lang="en-US" sz="3600">
              <a:solidFill>
                <a:schemeClr val="bg1"/>
              </a:solidFill>
              <a:latin typeface="Impact" pitchFamily="34" charset="0"/>
            </a:endParaRPr>
          </a:p>
        </p:txBody>
      </p:sp>
      <p:sp>
        <p:nvSpPr>
          <p:cNvPr id="6" name="Rectangle 5"/>
          <p:cNvSpPr/>
          <p:nvPr/>
        </p:nvSpPr>
        <p:spPr>
          <a:xfrm>
            <a:off x="6713538" y="2537884"/>
            <a:ext cx="1828800" cy="101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6"/>
          <p:cNvSpPr txBox="1">
            <a:spLocks noChangeArrowheads="1"/>
          </p:cNvSpPr>
          <p:nvPr/>
        </p:nvSpPr>
        <p:spPr bwMode="auto">
          <a:xfrm>
            <a:off x="6713538" y="2639484"/>
            <a:ext cx="1828800" cy="666849"/>
          </a:xfrm>
          <a:prstGeom prst="rect">
            <a:avLst/>
          </a:prstGeom>
          <a:noFill/>
          <a:ln w="9525">
            <a:noFill/>
            <a:miter lim="800000"/>
            <a:headEnd/>
            <a:tailEnd/>
          </a:ln>
        </p:spPr>
        <p:txBody>
          <a:bodyPr>
            <a:spAutoFit/>
          </a:bodyPr>
          <a:lstStyle/>
          <a:p>
            <a:r>
              <a:rPr lang="en-US" sz="1400" baseline="30000">
                <a:solidFill>
                  <a:schemeClr val="bg1"/>
                </a:solidFill>
              </a:rPr>
              <a:t>Beginning July 2015, private employer </a:t>
            </a:r>
            <a:r>
              <a:rPr lang="en-US" sz="1400" b="1" baseline="30000">
                <a:solidFill>
                  <a:schemeClr val="bg1"/>
                </a:solidFill>
              </a:rPr>
              <a:t>RATES WILL BE 21.4% LOWER than the rates from January 2011.</a:t>
            </a:r>
          </a:p>
        </p:txBody>
      </p:sp>
      <p:sp>
        <p:nvSpPr>
          <p:cNvPr id="8" name="TextBox 7"/>
          <p:cNvSpPr txBox="1"/>
          <p:nvPr/>
        </p:nvSpPr>
        <p:spPr>
          <a:xfrm>
            <a:off x="7094538" y="4061884"/>
            <a:ext cx="1143000" cy="400110"/>
          </a:xfrm>
          <a:prstGeom prst="rect">
            <a:avLst/>
          </a:prstGeom>
          <a:noFill/>
        </p:spPr>
        <p:txBody>
          <a:bodyPr>
            <a:spAutoFit/>
          </a:bodyPr>
          <a:lstStyle/>
          <a:p>
            <a:pPr>
              <a:lnSpc>
                <a:spcPts val="1200"/>
              </a:lnSpc>
              <a:defRPr/>
            </a:pPr>
            <a:r>
              <a:rPr lang="en-US" b="1" baseline="30000" dirty="0">
                <a:solidFill>
                  <a:schemeClr val="bg1">
                    <a:lumMod val="50000"/>
                  </a:schemeClr>
                </a:solidFill>
              </a:rPr>
              <a:t>NATIONAL </a:t>
            </a:r>
            <a:br>
              <a:rPr lang="en-US" b="1" baseline="30000" dirty="0">
                <a:solidFill>
                  <a:schemeClr val="bg1">
                    <a:lumMod val="50000"/>
                  </a:schemeClr>
                </a:solidFill>
              </a:rPr>
            </a:br>
            <a:r>
              <a:rPr lang="en-US" b="1" baseline="30000" dirty="0">
                <a:solidFill>
                  <a:schemeClr val="bg1">
                    <a:lumMod val="50000"/>
                  </a:schemeClr>
                </a:solidFill>
              </a:rPr>
              <a:t>MEDIAN</a:t>
            </a:r>
            <a:r>
              <a:rPr lang="en-US" sz="1000" b="1" baseline="100000" dirty="0">
                <a:solidFill>
                  <a:schemeClr val="bg1">
                    <a:lumMod val="50000"/>
                  </a:schemeClr>
                </a:solidFill>
                <a:latin typeface="Arial" pitchFamily="34" charset="0"/>
              </a:rPr>
              <a:t>1</a:t>
            </a:r>
            <a:r>
              <a:rPr lang="en-US" b="1" baseline="30000" dirty="0">
                <a:solidFill>
                  <a:schemeClr val="bg1">
                    <a:lumMod val="50000"/>
                  </a:schemeClr>
                </a:solidFill>
              </a:rPr>
              <a:t> </a:t>
            </a:r>
          </a:p>
        </p:txBody>
      </p:sp>
      <p:sp>
        <p:nvSpPr>
          <p:cNvPr id="9" name="TextBox 8"/>
          <p:cNvSpPr txBox="1"/>
          <p:nvPr/>
        </p:nvSpPr>
        <p:spPr>
          <a:xfrm>
            <a:off x="7094538" y="4569885"/>
            <a:ext cx="1295400" cy="553998"/>
          </a:xfrm>
          <a:prstGeom prst="rect">
            <a:avLst/>
          </a:prstGeom>
          <a:noFill/>
        </p:spPr>
        <p:txBody>
          <a:bodyPr>
            <a:spAutoFit/>
          </a:bodyPr>
          <a:lstStyle/>
          <a:p>
            <a:pPr>
              <a:lnSpc>
                <a:spcPts val="1200"/>
              </a:lnSpc>
              <a:defRPr/>
            </a:pPr>
            <a:r>
              <a:rPr lang="en-US" b="1" baseline="30000" dirty="0">
                <a:solidFill>
                  <a:schemeClr val="accent6">
                    <a:lumMod val="75000"/>
                  </a:schemeClr>
                </a:solidFill>
              </a:rPr>
              <a:t>OHIO </a:t>
            </a:r>
            <a:br>
              <a:rPr lang="en-US" b="1" baseline="30000" dirty="0">
                <a:solidFill>
                  <a:schemeClr val="accent6">
                    <a:lumMod val="75000"/>
                  </a:schemeClr>
                </a:solidFill>
              </a:rPr>
            </a:br>
            <a:r>
              <a:rPr lang="en-US" b="1" baseline="30000" dirty="0">
                <a:solidFill>
                  <a:schemeClr val="accent6">
                    <a:lumMod val="75000"/>
                  </a:schemeClr>
                </a:solidFill>
              </a:rPr>
              <a:t>WORKERS’ COMP COSTS</a:t>
            </a:r>
          </a:p>
        </p:txBody>
      </p:sp>
      <p:sp>
        <p:nvSpPr>
          <p:cNvPr id="10" name="TextBox 9"/>
          <p:cNvSpPr txBox="1"/>
          <p:nvPr/>
        </p:nvSpPr>
        <p:spPr>
          <a:xfrm>
            <a:off x="6180138" y="4163485"/>
            <a:ext cx="1066800" cy="420628"/>
          </a:xfrm>
          <a:prstGeom prst="rect">
            <a:avLst/>
          </a:prstGeom>
          <a:noFill/>
        </p:spPr>
        <p:txBody>
          <a:bodyPr>
            <a:spAutoFit/>
          </a:bodyPr>
          <a:lstStyle/>
          <a:p>
            <a:pPr>
              <a:defRPr/>
            </a:pPr>
            <a:r>
              <a:rPr lang="en-US" sz="3200" baseline="30000" dirty="0">
                <a:solidFill>
                  <a:schemeClr val="bg1">
                    <a:lumMod val="50000"/>
                  </a:schemeClr>
                </a:solidFill>
                <a:latin typeface="Arial Black" pitchFamily="34" charset="0"/>
              </a:rPr>
              <a:t>$1.85</a:t>
            </a:r>
          </a:p>
        </p:txBody>
      </p:sp>
      <p:sp>
        <p:nvSpPr>
          <p:cNvPr id="11" name="TextBox 10"/>
          <p:cNvSpPr txBox="1"/>
          <p:nvPr/>
        </p:nvSpPr>
        <p:spPr>
          <a:xfrm>
            <a:off x="6180138" y="4671485"/>
            <a:ext cx="1066800" cy="420628"/>
          </a:xfrm>
          <a:prstGeom prst="rect">
            <a:avLst/>
          </a:prstGeom>
          <a:noFill/>
        </p:spPr>
        <p:txBody>
          <a:bodyPr>
            <a:spAutoFit/>
          </a:bodyPr>
          <a:lstStyle/>
          <a:p>
            <a:pPr>
              <a:defRPr/>
            </a:pPr>
            <a:r>
              <a:rPr lang="en-US" sz="3200" baseline="30000" dirty="0">
                <a:solidFill>
                  <a:schemeClr val="accent6">
                    <a:lumMod val="75000"/>
                  </a:schemeClr>
                </a:solidFill>
                <a:latin typeface="Arial Black" pitchFamily="34" charset="0"/>
              </a:rPr>
              <a:t>$1.74</a:t>
            </a:r>
          </a:p>
        </p:txBody>
      </p:sp>
      <p:sp>
        <p:nvSpPr>
          <p:cNvPr id="3082" name="TextBox 11"/>
          <p:cNvSpPr txBox="1">
            <a:spLocks noChangeArrowheads="1"/>
          </p:cNvSpPr>
          <p:nvPr/>
        </p:nvSpPr>
        <p:spPr bwMode="auto">
          <a:xfrm>
            <a:off x="436563" y="6070600"/>
            <a:ext cx="3683000" cy="215444"/>
          </a:xfrm>
          <a:prstGeom prst="rect">
            <a:avLst/>
          </a:prstGeom>
          <a:noFill/>
          <a:ln w="9525">
            <a:noFill/>
            <a:miter lim="800000"/>
            <a:headEnd/>
            <a:tailEnd/>
          </a:ln>
        </p:spPr>
        <p:txBody>
          <a:bodyPr>
            <a:spAutoFit/>
          </a:bodyPr>
          <a:lstStyle/>
          <a:p>
            <a:r>
              <a:rPr lang="en-US" sz="1200" i="1" baseline="50000"/>
              <a:t>1</a:t>
            </a:r>
            <a:r>
              <a:rPr lang="en-US" sz="1200" i="1" baseline="30000"/>
              <a:t> 2014 Oregon Premium Rate Ranking Study (per $100 of payroll)</a:t>
            </a:r>
          </a:p>
        </p:txBody>
      </p:sp>
      <p:sp>
        <p:nvSpPr>
          <p:cNvPr id="3083" name="TextBox 12"/>
          <p:cNvSpPr txBox="1">
            <a:spLocks noChangeArrowheads="1"/>
          </p:cNvSpPr>
          <p:nvPr/>
        </p:nvSpPr>
        <p:spPr bwMode="auto">
          <a:xfrm>
            <a:off x="436564" y="1092201"/>
            <a:ext cx="8269287" cy="523220"/>
          </a:xfrm>
          <a:prstGeom prst="rect">
            <a:avLst/>
          </a:prstGeom>
          <a:noFill/>
          <a:ln w="9525">
            <a:noFill/>
            <a:miter lim="800000"/>
            <a:headEnd/>
            <a:tailEnd/>
          </a:ln>
        </p:spPr>
        <p:txBody>
          <a:bodyPr>
            <a:spAutoFit/>
          </a:bodyPr>
          <a:lstStyle/>
          <a:p>
            <a:r>
              <a:rPr lang="en-US" sz="2800" baseline="30000">
                <a:solidFill>
                  <a:schemeClr val="tx2"/>
                </a:solidFill>
                <a:latin typeface="Impact" pitchFamily="34" charset="0"/>
              </a:rPr>
              <a:t>Private employer rate reductions (2011 – 2015)</a:t>
            </a:r>
            <a:endParaRPr lang="en-US" sz="2800">
              <a:solidFill>
                <a:schemeClr val="tx2"/>
              </a:solidFill>
              <a:latin typeface="Impact" pitchFamily="34" charset="0"/>
            </a:endParaRP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838200"/>
            <a:ext cx="8382000" cy="1143000"/>
          </a:xfrm>
        </p:spPr>
        <p:txBody>
          <a:bodyPr/>
          <a:lstStyle/>
          <a:p>
            <a:r>
              <a:rPr lang="en-US" sz="3000" smtClean="0">
                <a:latin typeface="Rockwell" pitchFamily="18" charset="0"/>
                <a:ea typeface="ＭＳ Ｐゴシック" pitchFamily="34" charset="-128"/>
                <a:cs typeface="Rockwell" pitchFamily="18" charset="0"/>
              </a:rPr>
              <a:t>BWC: A Partner in Ohio’s Economic Growth</a:t>
            </a:r>
          </a:p>
        </p:txBody>
      </p:sp>
      <p:sp>
        <p:nvSpPr>
          <p:cNvPr id="4099" name="Content Placeholder 2"/>
          <p:cNvSpPr>
            <a:spLocks noGrp="1"/>
          </p:cNvSpPr>
          <p:nvPr>
            <p:ph idx="1"/>
          </p:nvPr>
        </p:nvSpPr>
        <p:spPr>
          <a:xfrm>
            <a:off x="457200" y="1803401"/>
            <a:ext cx="8229600" cy="4322233"/>
          </a:xfrm>
        </p:spPr>
        <p:txBody>
          <a:bodyPr/>
          <a:lstStyle/>
          <a:p>
            <a:pPr>
              <a:buFont typeface="Courier New" pitchFamily="49" charset="0"/>
              <a:buNone/>
              <a:defRPr/>
            </a:pPr>
            <a:r>
              <a:rPr lang="en-US" b="1" dirty="0" smtClean="0">
                <a:latin typeface="Arial" charset="0"/>
                <a:ea typeface="ＭＳ Ｐゴシック" pitchFamily="34" charset="-128"/>
                <a:cs typeface="Arial" charset="0"/>
              </a:rPr>
              <a:t>Since 2011</a:t>
            </a:r>
          </a:p>
          <a:p>
            <a:pPr>
              <a:defRPr/>
            </a:pPr>
            <a:r>
              <a:rPr lang="en-US" dirty="0" smtClean="0"/>
              <a:t>Reduced average rates </a:t>
            </a:r>
            <a:r>
              <a:rPr lang="en-US" smtClean="0"/>
              <a:t>nearly 30%</a:t>
            </a:r>
            <a:endParaRPr lang="en-US" dirty="0" smtClean="0"/>
          </a:p>
          <a:p>
            <a:pPr marL="514350" indent="228600">
              <a:buFont typeface="Arial" pitchFamily="34" charset="0"/>
              <a:buChar char="•"/>
              <a:defRPr/>
            </a:pPr>
            <a:r>
              <a:rPr lang="en-US" sz="2000" dirty="0" smtClean="0"/>
              <a:t>Cumulative savings to date $1 billion</a:t>
            </a:r>
            <a:endParaRPr lang="en-US" sz="2400" dirty="0" smtClean="0"/>
          </a:p>
          <a:p>
            <a:pPr>
              <a:defRPr/>
            </a:pPr>
            <a:r>
              <a:rPr lang="en-US" dirty="0" smtClean="0"/>
              <a:t>Strong investments, conservative management</a:t>
            </a:r>
          </a:p>
          <a:p>
            <a:pPr marL="742950" indent="-228600">
              <a:buFont typeface="Arial" pitchFamily="34" charset="0"/>
              <a:buChar char="•"/>
              <a:defRPr/>
            </a:pPr>
            <a:r>
              <a:rPr lang="en-US" sz="2400" dirty="0" smtClean="0"/>
              <a:t>Two $1 billion rebates</a:t>
            </a:r>
          </a:p>
          <a:p>
            <a:pPr marL="742950" indent="-228600">
              <a:buFont typeface="Arial" pitchFamily="34" charset="0"/>
              <a:buChar char="•"/>
              <a:defRPr/>
            </a:pPr>
            <a:endParaRPr lang="en-US" sz="2000" dirty="0" smtClean="0"/>
          </a:p>
          <a:p>
            <a:pPr>
              <a:buFont typeface="Courier New" pitchFamily="49" charset="0"/>
              <a:buNone/>
              <a:defRPr/>
            </a:pPr>
            <a:endParaRPr lang="en-US" sz="2400" dirty="0" smtClean="0"/>
          </a:p>
          <a:p>
            <a:pPr>
              <a:buFont typeface="Courier New" pitchFamily="49" charset="0"/>
              <a:buNone/>
              <a:defRPr/>
            </a:pPr>
            <a:endParaRPr lang="en-US" dirty="0" smtClean="0">
              <a:latin typeface="Arial" charset="0"/>
              <a:ea typeface="ＭＳ Ｐゴシック" pitchFamily="34" charset="-128"/>
              <a:cs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20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10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838200"/>
            <a:ext cx="8382000" cy="1143000"/>
          </a:xfrm>
        </p:spPr>
        <p:txBody>
          <a:bodyPr/>
          <a:lstStyle/>
          <a:p>
            <a:r>
              <a:rPr lang="en-US" sz="3000" smtClean="0">
                <a:latin typeface="Rockwell" pitchFamily="18" charset="0"/>
                <a:ea typeface="ＭＳ Ｐゴシック" pitchFamily="34" charset="-128"/>
                <a:cs typeface="Rockwell" pitchFamily="18" charset="0"/>
              </a:rPr>
              <a:t>BWC: A Partner in Ohio’s Economic Growth</a:t>
            </a:r>
          </a:p>
        </p:txBody>
      </p:sp>
      <p:sp>
        <p:nvSpPr>
          <p:cNvPr id="4099" name="Content Placeholder 2"/>
          <p:cNvSpPr>
            <a:spLocks noGrp="1"/>
          </p:cNvSpPr>
          <p:nvPr>
            <p:ph idx="1"/>
          </p:nvPr>
        </p:nvSpPr>
        <p:spPr>
          <a:xfrm>
            <a:off x="457200" y="1803401"/>
            <a:ext cx="8229600" cy="4322233"/>
          </a:xfrm>
        </p:spPr>
        <p:txBody>
          <a:bodyPr/>
          <a:lstStyle/>
          <a:p>
            <a:pPr marL="0" indent="0">
              <a:buFont typeface="Courier New" pitchFamily="49" charset="0"/>
              <a:buNone/>
              <a:defRPr/>
            </a:pPr>
            <a:endParaRPr lang="en-US" sz="3200" dirty="0" smtClean="0"/>
          </a:p>
          <a:p>
            <a:pPr marL="0" indent="0" algn="ctr">
              <a:buFont typeface="Courier New" pitchFamily="49" charset="0"/>
              <a:buNone/>
              <a:defRPr/>
            </a:pPr>
            <a:r>
              <a:rPr lang="en-US" sz="3200" dirty="0" smtClean="0"/>
              <a:t>Initiatives since 2011 = </a:t>
            </a:r>
          </a:p>
          <a:p>
            <a:pPr marL="0" indent="0" algn="ctr">
              <a:buFont typeface="Courier New" pitchFamily="49" charset="0"/>
              <a:buNone/>
              <a:defRPr/>
            </a:pPr>
            <a:r>
              <a:rPr lang="en-US" sz="3200" b="1" dirty="0" smtClean="0">
                <a:solidFill>
                  <a:schemeClr val="tx2"/>
                </a:solidFill>
              </a:rPr>
              <a:t>$4.3 billion </a:t>
            </a:r>
            <a:r>
              <a:rPr lang="en-US" sz="3200" dirty="0" smtClean="0"/>
              <a:t>more for Ohio employers!</a:t>
            </a:r>
          </a:p>
          <a:p>
            <a:pPr>
              <a:buFont typeface="Courier New" pitchFamily="49" charset="0"/>
              <a:buNone/>
              <a:defRPr/>
            </a:pPr>
            <a:endParaRPr lang="en-US" sz="2400" dirty="0" smtClean="0"/>
          </a:p>
          <a:p>
            <a:pPr>
              <a:buFont typeface="Courier New" pitchFamily="49" charset="0"/>
              <a:buNone/>
              <a:defRPr/>
            </a:pPr>
            <a:endParaRPr lang="en-US" dirty="0" smtClean="0">
              <a:latin typeface="Arial" charset="0"/>
              <a:ea typeface="ＭＳ Ｐゴシック" pitchFamily="34" charset="-128"/>
              <a:cs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 calcmode="lin" valueType="num">
                                      <p:cBhvr additive="base">
                                        <p:cTn id="1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838200"/>
            <a:ext cx="8382000" cy="1143000"/>
          </a:xfrm>
        </p:spPr>
        <p:txBody>
          <a:bodyPr/>
          <a:lstStyle/>
          <a:p>
            <a:r>
              <a:rPr lang="en-US" sz="3000" smtClean="0">
                <a:latin typeface="Rockwell" pitchFamily="18" charset="0"/>
                <a:ea typeface="ＭＳ Ｐゴシック" pitchFamily="34" charset="-128"/>
                <a:cs typeface="Rockwell" pitchFamily="18" charset="0"/>
              </a:rPr>
              <a:t>BWC: A Partner in Ohio’s Economic Growth</a:t>
            </a:r>
          </a:p>
        </p:txBody>
      </p:sp>
      <p:sp>
        <p:nvSpPr>
          <p:cNvPr id="4099" name="Content Placeholder 2"/>
          <p:cNvSpPr>
            <a:spLocks noGrp="1"/>
          </p:cNvSpPr>
          <p:nvPr>
            <p:ph idx="1"/>
          </p:nvPr>
        </p:nvSpPr>
        <p:spPr>
          <a:xfrm>
            <a:off x="457200" y="1803401"/>
            <a:ext cx="8229600" cy="4322233"/>
          </a:xfrm>
        </p:spPr>
        <p:txBody>
          <a:bodyPr/>
          <a:lstStyle/>
          <a:p>
            <a:pPr>
              <a:buFont typeface="Courier New" pitchFamily="49" charset="0"/>
              <a:buNone/>
              <a:defRPr/>
            </a:pPr>
            <a:r>
              <a:rPr lang="en-US" b="1" dirty="0" smtClean="0">
                <a:latin typeface="Arial" charset="0"/>
                <a:ea typeface="ＭＳ Ｐゴシック" pitchFamily="34" charset="-128"/>
                <a:cs typeface="Arial" charset="0"/>
              </a:rPr>
              <a:t>Since 2011</a:t>
            </a:r>
          </a:p>
          <a:p>
            <a:pPr>
              <a:defRPr/>
            </a:pPr>
            <a:r>
              <a:rPr lang="en-US" dirty="0" smtClean="0"/>
              <a:t>A modern, flexible billing system</a:t>
            </a:r>
          </a:p>
          <a:p>
            <a:pPr marL="514350" indent="228600">
              <a:buFont typeface="Arial" pitchFamily="34" charset="0"/>
              <a:buChar char="•"/>
              <a:defRPr/>
            </a:pPr>
            <a:r>
              <a:rPr lang="en-US" sz="2400" dirty="0" smtClean="0"/>
              <a:t>$1.2 billion in credits</a:t>
            </a:r>
          </a:p>
          <a:p>
            <a:pPr>
              <a:defRPr/>
            </a:pPr>
            <a:r>
              <a:rPr lang="en-US" dirty="0" smtClean="0"/>
              <a:t>Tripled safety grants to $15 million annually</a:t>
            </a:r>
          </a:p>
          <a:p>
            <a:pPr marL="742950" indent="-228600">
              <a:buFont typeface="Arial" pitchFamily="34" charset="0"/>
              <a:buChar char="•"/>
              <a:defRPr/>
            </a:pPr>
            <a:r>
              <a:rPr lang="en-US" sz="2400" dirty="0" smtClean="0"/>
              <a:t>$40 million in grants</a:t>
            </a:r>
          </a:p>
          <a:p>
            <a:pPr marL="742950" indent="-228600">
              <a:buFont typeface="Arial" pitchFamily="34" charset="0"/>
              <a:buChar char="•"/>
              <a:defRPr/>
            </a:pPr>
            <a:endParaRPr lang="en-US" sz="2000" dirty="0" smtClean="0"/>
          </a:p>
          <a:p>
            <a:pPr>
              <a:buFont typeface="Courier New" pitchFamily="49" charset="0"/>
              <a:buNone/>
              <a:defRPr/>
            </a:pPr>
            <a:endParaRPr lang="en-US" sz="2400" dirty="0" smtClean="0"/>
          </a:p>
          <a:p>
            <a:pPr>
              <a:buFont typeface="Courier New" pitchFamily="49" charset="0"/>
              <a:buNone/>
              <a:defRPr/>
            </a:pPr>
            <a:endParaRPr lang="en-US" dirty="0" smtClean="0">
              <a:latin typeface="Arial" charset="0"/>
              <a:ea typeface="ＭＳ Ｐゴシック" pitchFamily="34" charset="-128"/>
              <a:cs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20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10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a83176\Pictures\New folder\out-of-money.jpg"/>
          <p:cNvPicPr>
            <a:picLocks noChangeAspect="1" noChangeArrowheads="1"/>
          </p:cNvPicPr>
          <p:nvPr/>
        </p:nvPicPr>
        <p:blipFill>
          <a:blip r:embed="rId3" cstate="print"/>
          <a:srcRect/>
          <a:stretch>
            <a:fillRect/>
          </a:stretch>
        </p:blipFill>
        <p:spPr bwMode="auto">
          <a:xfrm>
            <a:off x="6129338" y="2514600"/>
            <a:ext cx="3014662" cy="4100513"/>
          </a:xfrm>
          <a:prstGeom prst="rect">
            <a:avLst/>
          </a:prstGeom>
          <a:noFill/>
          <a:ln w="9525">
            <a:noFill/>
            <a:miter lim="800000"/>
            <a:headEnd/>
            <a:tailEnd/>
          </a:ln>
        </p:spPr>
      </p:pic>
      <p:sp>
        <p:nvSpPr>
          <p:cNvPr id="7170" name="Title 1"/>
          <p:cNvSpPr>
            <a:spLocks noGrp="1"/>
          </p:cNvSpPr>
          <p:nvPr>
            <p:ph type="title"/>
          </p:nvPr>
        </p:nvSpPr>
        <p:spPr>
          <a:xfrm>
            <a:off x="304800" y="838200"/>
            <a:ext cx="8534400" cy="914400"/>
          </a:xfrm>
        </p:spPr>
        <p:txBody>
          <a:bodyPr>
            <a:normAutofit fontScale="90000"/>
          </a:bodyPr>
          <a:lstStyle/>
          <a:p>
            <a:pPr>
              <a:defRPr/>
            </a:pPr>
            <a:r>
              <a:rPr lang="en-US" sz="4400" dirty="0" smtClean="0">
                <a:latin typeface="Rockwell" pitchFamily="18" charset="0"/>
                <a:cs typeface="Rockwell" pitchFamily="18" charset="0"/>
              </a:rPr>
              <a:t>Increased Commitment to Safety </a:t>
            </a:r>
            <a:r>
              <a:rPr lang="en-US" dirty="0" smtClean="0">
                <a:latin typeface="Rockwell" pitchFamily="18" charset="0"/>
                <a:cs typeface="Rockwell" pitchFamily="18" charset="0"/>
              </a:rPr>
              <a:t>	</a:t>
            </a:r>
          </a:p>
        </p:txBody>
      </p:sp>
      <p:sp>
        <p:nvSpPr>
          <p:cNvPr id="13316" name="Content Placeholder 2"/>
          <p:cNvSpPr>
            <a:spLocks noGrp="1"/>
          </p:cNvSpPr>
          <p:nvPr>
            <p:ph idx="1"/>
          </p:nvPr>
        </p:nvSpPr>
        <p:spPr>
          <a:xfrm>
            <a:off x="457200" y="2133600"/>
            <a:ext cx="7620000" cy="3352800"/>
          </a:xfrm>
        </p:spPr>
        <p:txBody>
          <a:bodyPr/>
          <a:lstStyle/>
          <a:p>
            <a:r>
              <a:rPr lang="en-US" dirty="0" smtClean="0">
                <a:latin typeface="Arial" charset="0"/>
                <a:cs typeface="Arial" charset="0"/>
              </a:rPr>
              <a:t>Last year, BWC awarded $15 million in safety grants to 539 employers.</a:t>
            </a:r>
          </a:p>
          <a:p>
            <a:r>
              <a:rPr lang="en-US" dirty="0" smtClean="0">
                <a:latin typeface="Arial" charset="0"/>
                <a:cs typeface="Arial" charset="0"/>
              </a:rPr>
              <a:t>$15 million will also be available to employers this year and next. </a:t>
            </a:r>
          </a:p>
          <a:p>
            <a:pPr lvl="1"/>
            <a:r>
              <a:rPr lang="en-US" dirty="0" smtClean="0">
                <a:latin typeface="Arial" charset="0"/>
                <a:cs typeface="Arial" charset="0"/>
              </a:rPr>
              <a:t>Fiscal year July 1, 2015 – June 30, 2016 – </a:t>
            </a:r>
            <a:r>
              <a:rPr lang="en-US" b="1" i="1" dirty="0" smtClean="0">
                <a:latin typeface="Arial" charset="0"/>
                <a:cs typeface="Arial" charset="0"/>
              </a:rPr>
              <a:t>SPENT!</a:t>
            </a:r>
          </a:p>
          <a:p>
            <a:pPr lvl="1"/>
            <a:r>
              <a:rPr lang="en-US" dirty="0" smtClean="0">
                <a:latin typeface="Arial" charset="0"/>
                <a:cs typeface="Arial" charset="0"/>
              </a:rPr>
              <a:t>As  well as July 1, 2016 – June 30, 2017-</a:t>
            </a:r>
          </a:p>
          <a:p>
            <a:pPr lvl="2"/>
            <a:r>
              <a:rPr lang="en-US" dirty="0" smtClean="0">
                <a:latin typeface="Arial" charset="0"/>
                <a:cs typeface="Arial" charset="0"/>
              </a:rPr>
              <a:t>Early April, 2016 open to apps</a:t>
            </a:r>
          </a:p>
          <a:p>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A0892ACE-0451-4DCB-B929-413D7E896E06}" type="slidenum">
              <a:rPr lang="en-US" smtClean="0"/>
              <a:pPr>
                <a:defRPr/>
              </a:pPr>
              <a:t>8</a:t>
            </a:fld>
            <a:endParaRPr lang="en-US" dirty="0"/>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Rockwell" pitchFamily="18" charset="0"/>
                <a:cs typeface="Rockwell" pitchFamily="18" charset="0"/>
              </a:rPr>
              <a:t>Safety Grants	</a:t>
            </a:r>
          </a:p>
        </p:txBody>
      </p:sp>
      <p:sp>
        <p:nvSpPr>
          <p:cNvPr id="14339" name="Content Placeholder 2"/>
          <p:cNvSpPr>
            <a:spLocks noGrp="1"/>
          </p:cNvSpPr>
          <p:nvPr>
            <p:ph idx="1"/>
          </p:nvPr>
        </p:nvSpPr>
        <p:spPr>
          <a:xfrm>
            <a:off x="457200" y="1981200"/>
            <a:ext cx="8229600" cy="3916363"/>
          </a:xfrm>
        </p:spPr>
        <p:txBody>
          <a:bodyPr/>
          <a:lstStyle/>
          <a:p>
            <a:r>
              <a:rPr lang="en-US" smtClean="0">
                <a:latin typeface="Arial" charset="0"/>
                <a:cs typeface="Arial" charset="0"/>
              </a:rPr>
              <a:t>Grants to assist employers in purchasing equipment that will substantially reduce or eliminate injuries</a:t>
            </a:r>
          </a:p>
          <a:p>
            <a:r>
              <a:rPr lang="en-US" smtClean="0">
                <a:latin typeface="Arial" charset="0"/>
                <a:cs typeface="Arial" charset="0"/>
              </a:rPr>
              <a:t>3-to-1 matching funds (up to $40,000)</a:t>
            </a:r>
          </a:p>
          <a:p>
            <a:r>
              <a:rPr lang="en-US" smtClean="0">
                <a:latin typeface="Arial" charset="0"/>
                <a:cs typeface="Arial" charset="0"/>
              </a:rPr>
              <a:t>Last year, BWC awarded $15 million in grants to 539 employers</a:t>
            </a:r>
          </a:p>
          <a:p>
            <a:r>
              <a:rPr lang="en-US" smtClean="0">
                <a:latin typeface="Arial" charset="0"/>
                <a:cs typeface="Arial" charset="0"/>
              </a:rPr>
              <a:t>Have you applied for your safety grant? If not … what are you waiting for?</a:t>
            </a:r>
          </a:p>
          <a:p>
            <a:endParaRPr lang="en-US"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4AD82F3D-0A02-4012-A180-84F1FC6CA38B}" type="slidenum">
              <a:rPr lang="en-US" smtClean="0"/>
              <a:pPr>
                <a:defRPr/>
              </a:pPr>
              <a:t>9</a:t>
            </a:fld>
            <a:endParaRPr lang="en-US" dirty="0"/>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1_Office Theme">
  <a:themeElements>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0" marR="0" indent="0" defTabSz="914400" rtl="0" eaLnBrk="0" fontAlgn="base" latinLnBrk="0" hangingPunct="0">
          <a:spcBef>
            <a:spcPts val="600"/>
          </a:spcBef>
          <a:spcAft>
            <a:spcPts val="600"/>
          </a:spcAft>
          <a:buClr>
            <a:schemeClr val="tx2"/>
          </a:buClr>
          <a:buSzTx/>
          <a:buFont typeface="Courier New" charset="0"/>
          <a:buNone/>
          <a:tabLst/>
          <a:defRPr sz="3200" b="1" cap="small" dirty="0" smtClean="0">
            <a:effectLst>
              <a:outerShdw blurRad="38100" dist="38100" dir="2700000" algn="tl">
                <a:srgbClr val="000000">
                  <a:alpha val="43137"/>
                </a:srgbClr>
              </a:outerShdw>
            </a:effectLst>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GCADA 3.16</Template>
  <TotalTime>107</TotalTime>
  <Words>1991</Words>
  <Application>Microsoft Office PowerPoint</Application>
  <PresentationFormat>On-screen Show (4:3)</PresentationFormat>
  <Paragraphs>274</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John Wilton Regional Business Consultant Phone 216-584-0307 Email: john.wilton@bwc.state.oh.us</vt:lpstr>
      <vt:lpstr>Today’s Learning Objectives</vt:lpstr>
      <vt:lpstr>Public Employer Rate Cuts  </vt:lpstr>
      <vt:lpstr>PowerPoint Presentation</vt:lpstr>
      <vt:lpstr>BWC: A Partner in Ohio’s Economic Growth</vt:lpstr>
      <vt:lpstr>BWC: A Partner in Ohio’s Economic Growth</vt:lpstr>
      <vt:lpstr>BWC: A Partner in Ohio’s Economic Growth</vt:lpstr>
      <vt:lpstr>Increased Commitment to Safety  </vt:lpstr>
      <vt:lpstr>Safety Grants </vt:lpstr>
      <vt:lpstr>Program Results</vt:lpstr>
      <vt:lpstr>   Overview of  Prospective Billing  </vt:lpstr>
      <vt:lpstr>Why Transition to Prospective Billing?</vt:lpstr>
      <vt:lpstr>Implementing Prospective Billing </vt:lpstr>
      <vt:lpstr>Implementing  Prospective Billing  </vt:lpstr>
      <vt:lpstr>Implementing Prospective Billing </vt:lpstr>
      <vt:lpstr>Installment Options – Starting 2017</vt:lpstr>
      <vt:lpstr>Payroll True-up Report</vt:lpstr>
      <vt:lpstr>Payroll True-up Report</vt:lpstr>
      <vt:lpstr>Payroll True-up Report</vt:lpstr>
      <vt:lpstr>Lapsing Coverage</vt:lpstr>
      <vt:lpstr>BWC E-account</vt:lpstr>
      <vt:lpstr>Rating Plan and Program Deadline (Private Employers) </vt:lpstr>
      <vt:lpstr>Key Dates to Remember (Public Employers)</vt:lpstr>
      <vt:lpstr>PowerPoint Presentation</vt:lpstr>
      <vt:lpstr>PowerPoint Presentation</vt:lpstr>
      <vt:lpstr>PowerPoint Presentation</vt:lpstr>
    </vt:vector>
  </TitlesOfParts>
  <Company>Ohio Bureau of Workers' Compensation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Wilton John</dc:creator>
  <cp:lastModifiedBy>Courtney Crane</cp:lastModifiedBy>
  <cp:revision>16</cp:revision>
  <dcterms:created xsi:type="dcterms:W3CDTF">2016-03-22T12:12:54Z</dcterms:created>
  <dcterms:modified xsi:type="dcterms:W3CDTF">2016-05-31T16:42:03Z</dcterms:modified>
</cp:coreProperties>
</file>